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4"/>
  </p:notesMasterIdLst>
  <p:sldIdLst>
    <p:sldId id="256" r:id="rId4"/>
    <p:sldId id="257" r:id="rId5"/>
    <p:sldId id="545" r:id="rId6"/>
    <p:sldId id="259" r:id="rId7"/>
    <p:sldId id="500" r:id="rId8"/>
    <p:sldId id="261" r:id="rId9"/>
    <p:sldId id="260" r:id="rId10"/>
    <p:sldId id="263" r:id="rId11"/>
    <p:sldId id="264" r:id="rId12"/>
    <p:sldId id="326" r:id="rId13"/>
    <p:sldId id="265" r:id="rId14"/>
    <p:sldId id="327" r:id="rId15"/>
    <p:sldId id="501" r:id="rId16"/>
    <p:sldId id="270" r:id="rId17"/>
    <p:sldId id="540" r:id="rId18"/>
    <p:sldId id="272" r:id="rId19"/>
    <p:sldId id="273" r:id="rId20"/>
    <p:sldId id="543" r:id="rId21"/>
    <p:sldId id="266" r:id="rId22"/>
    <p:sldId id="274" r:id="rId23"/>
  </p:sldIdLst>
  <p:sldSz cx="12192000" cy="6858000"/>
  <p:notesSz cx="6810375" cy="99425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isnik sa statusom gosta" initials="Kg" lastIdx="1" clrIdx="0">
    <p:extLst>
      <p:ext uri="{19B8F6BF-5375-455C-9EA6-DF929625EA0E}">
        <p15:presenceInfo xmlns:p15="http://schemas.microsoft.com/office/powerpoint/2012/main" userId="fe1f02811c69e6fa" providerId="Windows Live"/>
      </p:ext>
    </p:extLst>
  </p:cmAuthor>
  <p:cmAuthor id="2" name="Gregor Jagodič" initials="GJ" lastIdx="2" clrIdx="1">
    <p:extLst>
      <p:ext uri="{19B8F6BF-5375-455C-9EA6-DF929625EA0E}">
        <p15:presenceInfo xmlns:p15="http://schemas.microsoft.com/office/powerpoint/2012/main" userId="Gregor Jagodič" providerId="None"/>
      </p:ext>
    </p:extLst>
  </p:cmAuthor>
  <p:cmAuthor id="3" name="Mojca K." initials="MK" lastIdx="1" clrIdx="2">
    <p:extLst>
      <p:ext uri="{19B8F6BF-5375-455C-9EA6-DF929625EA0E}">
        <p15:presenceInfo xmlns:p15="http://schemas.microsoft.com/office/powerpoint/2012/main" userId="Mojca K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8D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719" cy="499009"/>
          </a:xfrm>
          <a:prstGeom prst="rect">
            <a:avLst/>
          </a:prstGeom>
        </p:spPr>
        <p:txBody>
          <a:bodyPr vert="horz" lIns="83000" tIns="41500" rIns="83000" bIns="41500" rtlCol="0"/>
          <a:lstStyle>
            <a:lvl1pPr algn="l">
              <a:defRPr sz="11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57266" y="0"/>
            <a:ext cx="2951719" cy="499009"/>
          </a:xfrm>
          <a:prstGeom prst="rect">
            <a:avLst/>
          </a:prstGeom>
        </p:spPr>
        <p:txBody>
          <a:bodyPr vert="horz" lIns="83000" tIns="41500" rIns="83000" bIns="41500" rtlCol="0"/>
          <a:lstStyle>
            <a:lvl1pPr algn="r">
              <a:defRPr sz="1100"/>
            </a:lvl1pPr>
          </a:lstStyle>
          <a:p>
            <a:fld id="{D129C9AD-2FDE-404E-9BC3-3A4B2AA9755B}" type="datetimeFigureOut">
              <a:rPr lang="sl-SI" smtClean="0"/>
              <a:t>23. 05. 2025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000" tIns="41500" rIns="83000" bIns="4150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1594" y="4784521"/>
            <a:ext cx="5447187" cy="3915178"/>
          </a:xfrm>
          <a:prstGeom prst="rect">
            <a:avLst/>
          </a:prstGeom>
        </p:spPr>
        <p:txBody>
          <a:bodyPr vert="horz" lIns="83000" tIns="41500" rIns="83000" bIns="4150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443505"/>
            <a:ext cx="2951719" cy="499009"/>
          </a:xfrm>
          <a:prstGeom prst="rect">
            <a:avLst/>
          </a:prstGeom>
        </p:spPr>
        <p:txBody>
          <a:bodyPr vert="horz" lIns="83000" tIns="41500" rIns="83000" bIns="41500" rtlCol="0" anchor="b"/>
          <a:lstStyle>
            <a:lvl1pPr algn="l">
              <a:defRPr sz="11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57266" y="9443505"/>
            <a:ext cx="2951719" cy="499009"/>
          </a:xfrm>
          <a:prstGeom prst="rect">
            <a:avLst/>
          </a:prstGeom>
        </p:spPr>
        <p:txBody>
          <a:bodyPr vert="horz" lIns="83000" tIns="41500" rIns="83000" bIns="41500" rtlCol="0" anchor="b"/>
          <a:lstStyle>
            <a:lvl1pPr algn="r">
              <a:defRPr sz="1100"/>
            </a:lvl1pPr>
          </a:lstStyle>
          <a:p>
            <a:fld id="{E9487333-A149-4D04-93F9-BEA18CA16BB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470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grada stranske slik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90513" y="736600"/>
            <a:ext cx="6540501" cy="3679825"/>
          </a:xfrm>
          <a:ln/>
        </p:spPr>
      </p:sp>
      <p:sp>
        <p:nvSpPr>
          <p:cNvPr id="25603" name="Ograda opomb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5604" name="Ograda številke diapoz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6E2725-1F42-4E93-BEFD-19D73F9B132F}" type="slidenum">
              <a:rPr lang="sl-SI" smtClean="0"/>
              <a:pPr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864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CBA10-DF86-4E15-B847-B30CFD6C9ED3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7727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grada stranske slik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90513" y="736600"/>
            <a:ext cx="6540501" cy="3679825"/>
          </a:xfrm>
          <a:ln/>
        </p:spPr>
      </p:sp>
      <p:sp>
        <p:nvSpPr>
          <p:cNvPr id="35843" name="Ograda opomb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5844" name="Ograda številke diapoz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1CA56-28BD-44DD-957C-0DE4B6A67C88}" type="slidenum">
              <a:rPr lang="sl-SI" smtClean="0"/>
              <a:pPr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6830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grada stranske slik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90513" y="736600"/>
            <a:ext cx="6540501" cy="3679825"/>
          </a:xfrm>
          <a:ln/>
        </p:spPr>
      </p:sp>
      <p:sp>
        <p:nvSpPr>
          <p:cNvPr id="35843" name="Ograda opomb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5844" name="Ograda številke diapoz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1CA56-28BD-44DD-957C-0DE4B6A67C88}" type="slidenum">
              <a:rPr lang="sl-SI" smtClean="0"/>
              <a:pPr/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6459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A9DAF-B30F-430A-B740-3C7328CE987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2880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slov in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59301" y="274638"/>
            <a:ext cx="7200900" cy="49053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tabele 2"/>
          <p:cNvSpPr>
            <a:spLocks noGrp="1"/>
          </p:cNvSpPr>
          <p:nvPr>
            <p:ph type="tbl" idx="1"/>
          </p:nvPr>
        </p:nvSpPr>
        <p:spPr>
          <a:xfrm>
            <a:off x="431801" y="1196975"/>
            <a:ext cx="11425767" cy="5111750"/>
          </a:xfrm>
        </p:spPr>
        <p:txBody>
          <a:bodyPr/>
          <a:lstStyle/>
          <a:p>
            <a:pPr lvl="0"/>
            <a:endParaRPr lang="sl-S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8CD1C-0DE9-433C-A377-053C49D2A1D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2495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0739A-5E03-C34D-9141-40794192B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D60F-1CA4-2047-B178-1C286C3AD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E21D4-3FB8-2B4B-BFF5-092D5592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233F-1A99-2947-BC78-CD59949C839E}" type="datetimeFigureOut">
              <a:rPr lang="x-none" smtClean="0"/>
              <a:t>23. 05. 2025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9F139-9FBC-FF4D-BB19-647A5C014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E5344-7AA5-0C4B-A28F-12A742DB1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4C12-CACF-1E46-963F-CCA712D94C9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9581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x-none" sz="60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x-none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BB214A45-6902-4D6B-A453-7B9A97B3CF0B}" type="datetime">
              <a:rPr lang="en-US" sz="1200" b="0" strike="noStrike" spc="-1">
                <a:solidFill>
                  <a:srgbClr val="8B8B8B"/>
                </a:solidFill>
                <a:latin typeface="Calibri"/>
              </a:rPr>
              <a:t>5/23/2025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E102631-1104-4637-85DC-4788EB3138FD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x-none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x-non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x-none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x-none" sz="28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x-none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x-none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x-none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x-none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B5818B8-4EB3-4CBF-B6E1-FAFB54817820}" type="datetime">
              <a:rPr lang="en-US" sz="1200" b="0" strike="noStrike" spc="-1">
                <a:solidFill>
                  <a:srgbClr val="8B8B8B"/>
                </a:solidFill>
                <a:latin typeface="Calibri"/>
              </a:rPr>
              <a:t>5/23/2025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F408D18-C293-47D0-AD74-FF8B40D63CDA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88" r:id="rId13"/>
    <p:sldLayoutId id="21474836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x-none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AA6F5979-D362-48A7-9F05-95FFF71DB2D6}" type="datetime">
              <a:rPr lang="en-US" sz="1200" b="0" strike="noStrike" spc="-1">
                <a:solidFill>
                  <a:srgbClr val="8B8B8B"/>
                </a:solidFill>
                <a:latin typeface="Calibri"/>
              </a:rPr>
              <a:t>5/23/2025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8614838-9B51-4200-9240-BDFCD78789C1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x-none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x-non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fdps.si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-celje.si/Hoste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evs.gov.si/prijava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png"/><Relationship Id="rId4" Type="http://schemas.openxmlformats.org/officeDocument/2006/relationships/hyperlink" Target="https://www.uni-lj.si/assets/Visokosolska-prijavno-informacijska-sluzba/2024-2025-ANG/Short-chronological-description-of-education_-v2.doc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hyperlink" Target="mailto:Jelena.zepinic@mfdps.si" TargetMode="External"/><Relationship Id="rId5" Type="http://schemas.openxmlformats.org/officeDocument/2006/relationships/hyperlink" Target="mailto:referat@mfdps.si" TargetMode="External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hyperlink" Target="http://www.mfdps.si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referat@mfdps.si" TargetMode="External"/><Relationship Id="rId5" Type="http://schemas.openxmlformats.org/officeDocument/2006/relationships/hyperlink" Target="mailto:info@mfdps.si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hyperlink" Target="https://vm.tiktok.com/ZMJWPsR1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jp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fdps.si/mobilnost-studentov-in-zaposlenih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9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24" name="TextShape 1"/>
          <p:cNvSpPr txBox="1"/>
          <p:nvPr/>
        </p:nvSpPr>
        <p:spPr>
          <a:xfrm>
            <a:off x="1523880" y="1821959"/>
            <a:ext cx="9143640" cy="2605185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sr-Latn-BA" sz="3600" b="1" strike="noStrike" spc="-1" dirty="0">
                <a:solidFill>
                  <a:srgbClr val="FFFFFF"/>
                </a:solidFill>
                <a:latin typeface="Microsoft YaHei"/>
                <a:ea typeface="Microsoft YaHei"/>
              </a:rPr>
              <a:t>MEĐUNARODNI FAKULTE</a:t>
            </a:r>
            <a:r>
              <a:rPr lang="en-US" sz="3600" b="1" spc="-1" dirty="0">
                <a:solidFill>
                  <a:srgbClr val="FFFFFF"/>
                </a:solidFill>
                <a:latin typeface="Microsoft YaHei"/>
                <a:ea typeface="Microsoft YaHei"/>
              </a:rPr>
              <a:t>T </a:t>
            </a:r>
            <a:r>
              <a:rPr lang="sr-Latn-BA" sz="3600" b="1" strike="noStrike" spc="-1" dirty="0">
                <a:solidFill>
                  <a:srgbClr val="FFFFFF"/>
                </a:solidFill>
                <a:latin typeface="Microsoft YaHei"/>
                <a:ea typeface="Microsoft YaHei"/>
              </a:rPr>
              <a:t>ZA DRUŠTVENE I POSLOVNE STUDIJE</a:t>
            </a:r>
          </a:p>
          <a:p>
            <a:pPr algn="ctr">
              <a:lnSpc>
                <a:spcPct val="100000"/>
              </a:lnSpc>
            </a:pPr>
            <a:r>
              <a:rPr lang="x-none" sz="1000" b="1" strike="noStrike" spc="-1" dirty="0">
                <a:solidFill>
                  <a:srgbClr val="FFFFFF"/>
                </a:solidFill>
                <a:latin typeface="Microsoft YaHei"/>
                <a:ea typeface="Microsoft YaHei"/>
              </a:rPr>
              <a:t> </a:t>
            </a:r>
            <a:br>
              <a:rPr dirty="0"/>
            </a:br>
            <a:r>
              <a:rPr lang="sr-Latn-BA" sz="2000" b="0" strike="noStrike" spc="-1" dirty="0">
                <a:solidFill>
                  <a:srgbClr val="FFFFFF"/>
                </a:solidFill>
                <a:latin typeface="Microsoft YaHei"/>
                <a:ea typeface="Microsoft YaHei"/>
              </a:rPr>
              <a:t>INTERNATIONAL SCHOOL FOR SOCIAL AND BUSINESS STUDIES</a:t>
            </a:r>
            <a:endParaRPr lang="sr-Latn-BA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TextShape 2"/>
          <p:cNvSpPr txBox="1"/>
          <p:nvPr/>
        </p:nvSpPr>
        <p:spPr>
          <a:xfrm>
            <a:off x="1523880" y="5323680"/>
            <a:ext cx="9143640" cy="1259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US" sz="2000" b="0" strike="noStrike" spc="-1" dirty="0" err="1">
                <a:solidFill>
                  <a:srgbClr val="FFFFFF"/>
                </a:solidFill>
                <a:latin typeface="Microsoft YaHei"/>
                <a:ea typeface="Microsoft YaHei"/>
              </a:rPr>
              <a:t>Mariborska</a:t>
            </a:r>
            <a:r>
              <a:rPr lang="en-US" sz="2000" b="0" strike="noStrike" spc="-1" dirty="0">
                <a:solidFill>
                  <a:srgbClr val="FFFFFF"/>
                </a:solidFill>
                <a:latin typeface="Microsoft YaHei"/>
                <a:ea typeface="Microsoft YaHei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latin typeface="Microsoft YaHei"/>
                <a:ea typeface="Microsoft YaHei"/>
              </a:rPr>
              <a:t>cesta</a:t>
            </a:r>
            <a:r>
              <a:rPr lang="en-US" sz="2000" b="0" strike="noStrike" spc="-1" dirty="0">
                <a:solidFill>
                  <a:srgbClr val="FFFFFF"/>
                </a:solidFill>
                <a:latin typeface="Microsoft YaHei"/>
                <a:ea typeface="Microsoft YaHei"/>
              </a:rPr>
              <a:t> 7, 3000 Celje, </a:t>
            </a:r>
            <a:r>
              <a:rPr lang="en-US" sz="2000" b="0" strike="noStrike" spc="-1" dirty="0" err="1">
                <a:solidFill>
                  <a:srgbClr val="FFFFFF"/>
                </a:solidFill>
                <a:latin typeface="Microsoft YaHei"/>
                <a:ea typeface="Microsoft YaHei"/>
              </a:rPr>
              <a:t>Sloveni</a:t>
            </a:r>
            <a:r>
              <a:rPr lang="sl-SI" sz="2000" b="0" strike="noStrike" spc="-1" dirty="0">
                <a:solidFill>
                  <a:srgbClr val="FFFFFF"/>
                </a:solidFill>
                <a:latin typeface="Microsoft YaHei"/>
                <a:ea typeface="Microsoft YaHei"/>
              </a:rPr>
              <a:t>j</a:t>
            </a:r>
            <a:r>
              <a:rPr lang="en-US" sz="2000" b="0" strike="noStrike" spc="-1" dirty="0">
                <a:solidFill>
                  <a:srgbClr val="FFFFFF"/>
                </a:solidFill>
                <a:latin typeface="Microsoft YaHei"/>
                <a:ea typeface="Microsoft YaHei"/>
              </a:rPr>
              <a:t>a</a:t>
            </a: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US" sz="2000" b="0" strike="noStrike" spc="-1" dirty="0">
                <a:solidFill>
                  <a:srgbClr val="FFFFFF"/>
                </a:solidFill>
                <a:latin typeface="Microsoft YaHei"/>
                <a:ea typeface="Microsoft YaHei"/>
              </a:rPr>
              <a:t>T: 03 425 82 40, E: info@mfdps.si</a:t>
            </a: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US" sz="2000" b="0" u="sng" strike="noStrike" spc="-1" dirty="0">
                <a:solidFill>
                  <a:srgbClr val="0563C1"/>
                </a:solidFill>
                <a:uFillTx/>
                <a:latin typeface="Microsoft YaHei"/>
                <a:ea typeface="Microsoft YaHei"/>
                <a:hlinkClick r:id="rId4"/>
              </a:rPr>
              <a:t>www.mfdps.si</a:t>
            </a: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3373477" y="1143586"/>
            <a:ext cx="6199375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sr-Latn-BA" sz="2400" b="1" strike="noStrike" spc="-1" dirty="0">
                <a:solidFill>
                  <a:srgbClr val="FFFFFF"/>
                </a:solidFill>
                <a:latin typeface="Microsoft YaHei"/>
                <a:ea typeface="Microsoft YaHei"/>
              </a:rPr>
              <a:t>PREZENTACIJA </a:t>
            </a:r>
            <a:r>
              <a:rPr lang="sr-Latn-BA" sz="2400" b="1" spc="-1" dirty="0">
                <a:solidFill>
                  <a:srgbClr val="FFFFFF"/>
                </a:solidFill>
                <a:latin typeface="Microsoft YaHei"/>
                <a:ea typeface="Microsoft YaHei"/>
              </a:rPr>
              <a:t>OSNOVNIH AKADEMSKIH STUDIJA</a:t>
            </a:r>
            <a:endParaRPr lang="en-US" sz="2400" b="1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7B5172F-06E5-42C2-9A2D-C571CCD63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456" y="0"/>
            <a:ext cx="12182475" cy="6858000"/>
          </a:xfrm>
          <a:prstGeom prst="rect">
            <a:avLst/>
          </a:prstGeom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7458-1863-4D7B-8BE7-D3335998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56" y="1707470"/>
            <a:ext cx="10972440" cy="39772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l-SI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en-GB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l-SI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nedelja</a:t>
            </a:r>
          </a:p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Izb</a:t>
            </a: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orno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3. </a:t>
            </a: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godini</a:t>
            </a:r>
            <a:endParaRPr lang="sl-SI" sz="24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sl-SI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uspešne kompanije u regionu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sl-SI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MFDPŠ pomaže pri traženju prakse</a:t>
            </a:r>
          </a:p>
          <a:p>
            <a:pPr>
              <a:lnSpc>
                <a:spcPct val="100000"/>
              </a:lnSpc>
            </a:pPr>
            <a:r>
              <a:rPr lang="sl-SI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uvid u tržište rada –  velika mogućnost za zaposlenje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CEE98C-A3BB-42B8-ACD0-ED446CED62A6}"/>
              </a:ext>
            </a:extLst>
          </p:cNvPr>
          <p:cNvSpPr txBox="1">
            <a:spLocks/>
          </p:cNvSpPr>
          <p:nvPr/>
        </p:nvSpPr>
        <p:spPr>
          <a:xfrm>
            <a:off x="3022554" y="381907"/>
            <a:ext cx="61373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RS" sz="2800" b="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STRUČNA PRAKSA</a:t>
            </a:r>
            <a:endParaRPr lang="x-none" sz="2800" b="1" dirty="0">
              <a:solidFill>
                <a:srgbClr val="2C8DD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6B9D243-07CB-4BE0-945F-3F53E32DF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645" y="3696110"/>
            <a:ext cx="4325033" cy="29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99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3"/>
          <p:cNvPicPr/>
          <p:nvPr/>
        </p:nvPicPr>
        <p:blipFill>
          <a:blip r:embed="rId2"/>
          <a:stretch/>
        </p:blipFill>
        <p:spPr>
          <a:xfrm>
            <a:off x="0" y="0"/>
            <a:ext cx="12182040" cy="7728479"/>
          </a:xfrm>
          <a:prstGeom prst="rect">
            <a:avLst/>
          </a:prstGeom>
          <a:ln>
            <a:noFill/>
          </a:ln>
        </p:spPr>
      </p:pic>
      <p:sp>
        <p:nvSpPr>
          <p:cNvPr id="169" name="TextShape 1"/>
          <p:cNvSpPr txBox="1"/>
          <p:nvPr/>
        </p:nvSpPr>
        <p:spPr>
          <a:xfrm>
            <a:off x="3076336" y="426156"/>
            <a:ext cx="8842084" cy="77192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sr-Latn-RS" sz="2800" spc="-1" dirty="0">
                <a:solidFill>
                  <a:srgbClr val="2C8DD1"/>
                </a:solidFill>
                <a:latin typeface="Microsoft YaHei"/>
                <a:ea typeface="Microsoft YaHei"/>
              </a:rPr>
              <a:t>Ekonomija u savremenom društvu</a:t>
            </a:r>
            <a:r>
              <a:rPr lang="en-US" sz="2800" spc="-1" dirty="0">
                <a:solidFill>
                  <a:srgbClr val="2C8DD1"/>
                </a:solidFill>
                <a:latin typeface="Microsoft YaHei"/>
                <a:ea typeface="Microsoft YaHei"/>
              </a:rPr>
              <a:t> – </a:t>
            </a:r>
            <a:r>
              <a:rPr lang="sr-Latn-RS" sz="2800" spc="-1" dirty="0">
                <a:solidFill>
                  <a:srgbClr val="2C8DD1"/>
                </a:solidFill>
                <a:latin typeface="Microsoft YaHei"/>
                <a:ea typeface="Microsoft YaHei"/>
              </a:rPr>
              <a:t>RASPORED PREDMETA PO SEMESTRIMA I GODINAMA STUDIJA</a:t>
            </a:r>
            <a:endParaRPr lang="sr-Latn-RS" sz="2800" b="0" strike="noStrike" spc="-1" dirty="0">
              <a:solidFill>
                <a:srgbClr val="2C8DD1"/>
              </a:solidFill>
              <a:latin typeface="Microsoft YaHei"/>
              <a:ea typeface="Microsoft YaHei"/>
            </a:endParaRPr>
          </a:p>
        </p:txBody>
      </p:sp>
      <p:graphicFrame>
        <p:nvGraphicFramePr>
          <p:cNvPr id="170" name="Table 2"/>
          <p:cNvGraphicFramePr/>
          <p:nvPr>
            <p:extLst>
              <p:ext uri="{D42A27DB-BD31-4B8C-83A1-F6EECF244321}">
                <p14:modId xmlns:p14="http://schemas.microsoft.com/office/powerpoint/2010/main" val="4063116100"/>
              </p:ext>
            </p:extLst>
          </p:nvPr>
        </p:nvGraphicFramePr>
        <p:xfrm>
          <a:off x="432353" y="2429417"/>
          <a:ext cx="3330720" cy="3195821"/>
        </p:xfrm>
        <a:graphic>
          <a:graphicData uri="http://schemas.openxmlformats.org/drawingml/2006/table">
            <a:tbl>
              <a:tblPr/>
              <a:tblGrid>
                <a:gridCol w="568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1.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sr-Latn-BA" sz="1500" b="0" strike="noStrike" spc="-1" noProof="0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Ekonomija</a:t>
                      </a:r>
                      <a:endParaRPr lang="sr-Latn-BA" sz="1500" b="0" strike="noStrike" spc="-1" noProof="0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9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2.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sr-Latn-BA" sz="1500" b="0" strike="noStrike" spc="-1" noProof="0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Ekonomika preduzeća</a:t>
                      </a:r>
                      <a:endParaRPr lang="sr-Latn-BA" sz="1500" b="0" strike="noStrike" spc="-1" noProof="0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9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3.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M</a:t>
                      </a:r>
                      <a:r>
                        <a:rPr lang="sl-SI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e</a:t>
                      </a:r>
                      <a:r>
                        <a:rPr lang="sr-Latn-BA" sz="1500" b="0" strike="noStrike" spc="-1" noProof="0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nadžment i organizacija</a:t>
                      </a:r>
                      <a:endParaRPr lang="sr-Latn-BA" sz="1500" b="0" strike="noStrike" spc="-1" noProof="0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4.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Marketing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6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5.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sr-Latn-BA" sz="1500" b="0" strike="noStrike" spc="-1" noProof="0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Privredno</a:t>
                      </a: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sr-Latn-BA" sz="1500" b="0" strike="noStrike" spc="-1" noProof="0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pravo</a:t>
                      </a:r>
                      <a:endParaRPr lang="sr-Latn-BA" sz="1500" b="0" strike="noStrike" spc="-1" noProof="0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6.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sr-Latn-BA" sz="1500" b="0" strike="noStrike" spc="-1" noProof="0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Poslovna komunikacija</a:t>
                      </a:r>
                      <a:endParaRPr lang="sr-Latn-BA" sz="1500" b="0" strike="noStrike" spc="-1" noProof="0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7.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sr-Latn-BA" sz="1500" b="0" strike="noStrike" spc="-1" noProof="0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Poslovna matematika</a:t>
                      </a:r>
                      <a:endParaRPr lang="sr-Latn-BA" sz="1500" b="0" strike="noStrike" spc="-1" noProof="0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9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8.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Poslovni engleski 1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9.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 err="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Veštine</a:t>
                      </a: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 1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6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71" name="Table 3"/>
          <p:cNvGraphicFramePr/>
          <p:nvPr>
            <p:extLst>
              <p:ext uri="{D42A27DB-BD31-4B8C-83A1-F6EECF244321}">
                <p14:modId xmlns:p14="http://schemas.microsoft.com/office/powerpoint/2010/main" val="1457810526"/>
              </p:ext>
            </p:extLst>
          </p:nvPr>
        </p:nvGraphicFramePr>
        <p:xfrm>
          <a:off x="4487880" y="2376489"/>
          <a:ext cx="3331440" cy="3195821"/>
        </p:xfrm>
        <a:graphic>
          <a:graphicData uri="http://schemas.openxmlformats.org/drawingml/2006/table">
            <a:tbl>
              <a:tblPr/>
              <a:tblGrid>
                <a:gridCol w="601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1.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sr-Latn-BA" sz="1500" b="0" strike="noStrike" spc="-1" noProof="0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Poslovne finansije</a:t>
                      </a:r>
                      <a:endParaRPr lang="sr-Latn-BA" sz="1500" b="0" strike="noStrike" spc="-1" noProof="0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9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2.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 err="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Računovodstvo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3.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 err="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Preduzetništvo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9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4.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Internet marketing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9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9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5.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Men</a:t>
                      </a:r>
                      <a:r>
                        <a:rPr lang="sl-SI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a</a:t>
                      </a:r>
                      <a:r>
                        <a:rPr lang="sr-Latn-BA" sz="1500" b="0" strike="noStrike" spc="-1" noProof="0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džment ljudski</a:t>
                      </a:r>
                      <a:r>
                        <a:rPr lang="en-US" sz="1500" b="0" strike="noStrike" spc="-1" noProof="0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h</a:t>
                      </a: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sr-Latn-BA" sz="1500" b="0" strike="noStrike" spc="-1" noProof="0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resur</a:t>
                      </a:r>
                      <a:r>
                        <a:rPr lang="en-US" sz="1500" b="0" strike="noStrike" spc="-1" noProof="0" dirty="0" err="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sa</a:t>
                      </a:r>
                      <a:endParaRPr lang="sr-Latn-BA" sz="1500" b="0" strike="noStrike" spc="-1" noProof="0" dirty="0">
                        <a:latin typeface="+mn-lt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6.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sr-Latn-BA" sz="1500" b="0" strike="noStrike" spc="-1" noProof="0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Praktična statistika</a:t>
                      </a:r>
                      <a:endParaRPr lang="sr-Latn-BA" sz="1500" b="0" strike="noStrike" spc="-1" noProof="0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7.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 err="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Poslovna</a:t>
                      </a: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en-US" sz="1500" b="0" strike="noStrike" spc="-1" dirty="0" err="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informatika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8.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 err="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Poslovni</a:t>
                      </a: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en-US" sz="1500" b="0" strike="noStrike" spc="-1" dirty="0" err="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engleski</a:t>
                      </a: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 2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9.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 err="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Kriptovalute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3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72" name="Table 4"/>
          <p:cNvGraphicFramePr/>
          <p:nvPr>
            <p:extLst>
              <p:ext uri="{D42A27DB-BD31-4B8C-83A1-F6EECF244321}">
                <p14:modId xmlns:p14="http://schemas.microsoft.com/office/powerpoint/2010/main" val="3756293829"/>
              </p:ext>
            </p:extLst>
          </p:nvPr>
        </p:nvGraphicFramePr>
        <p:xfrm>
          <a:off x="8247786" y="2444580"/>
          <a:ext cx="3330720" cy="1968840"/>
        </p:xfrm>
        <a:graphic>
          <a:graphicData uri="http://schemas.openxmlformats.org/drawingml/2006/table">
            <a:tbl>
              <a:tblPr/>
              <a:tblGrid>
                <a:gridCol w="698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3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1.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 err="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Poslovna</a:t>
                      </a: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en-US" sz="1500" b="0" strike="noStrike" spc="-1" dirty="0" err="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inteligencija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6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2.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Ekonomska politika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9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3.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 err="1">
                          <a:latin typeface="Arial"/>
                        </a:rPr>
                        <a:t>Poslovna</a:t>
                      </a:r>
                      <a:r>
                        <a:rPr lang="en-US" sz="1500" b="0" strike="noStrike" spc="-1" dirty="0">
                          <a:latin typeface="Arial"/>
                        </a:rPr>
                        <a:t>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forenzika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4.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kern="1200" spc="-1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</a:t>
                      </a:r>
                      <a:r>
                        <a:rPr lang="sl-SI" sz="1600" dirty="0" err="1"/>
                        <a:t>eštine</a:t>
                      </a:r>
                      <a:r>
                        <a:rPr lang="sl-SI" sz="1600" dirty="0"/>
                        <a:t> </a:t>
                      </a:r>
                      <a:r>
                        <a:rPr lang="sl-SI" sz="1600" dirty="0" err="1"/>
                        <a:t>zapošljavanja</a:t>
                      </a:r>
                      <a:endParaRPr lang="en-US" sz="1500" b="0" strike="noStrike" kern="1200" spc="-1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3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5.-10.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sr-Latn-BA" sz="1500" b="0" strike="noStrike" spc="-1" noProof="0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Izborni predmeti</a:t>
                      </a:r>
                      <a:endParaRPr lang="sr-Latn-BA" sz="1500" b="0" strike="noStrike" spc="-1" noProof="0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36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3" name="Line 5"/>
          <p:cNvSpPr/>
          <p:nvPr/>
        </p:nvSpPr>
        <p:spPr>
          <a:xfrm>
            <a:off x="475609" y="3119106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74" name="Line 6"/>
          <p:cNvSpPr/>
          <p:nvPr/>
        </p:nvSpPr>
        <p:spPr>
          <a:xfrm>
            <a:off x="557133" y="2697291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75" name="Line 7"/>
          <p:cNvSpPr/>
          <p:nvPr/>
        </p:nvSpPr>
        <p:spPr>
          <a:xfrm>
            <a:off x="622440" y="3974399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76" name="Line 8"/>
          <p:cNvSpPr/>
          <p:nvPr/>
        </p:nvSpPr>
        <p:spPr>
          <a:xfrm>
            <a:off x="729720" y="4573172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77" name="Line 9"/>
          <p:cNvSpPr/>
          <p:nvPr/>
        </p:nvSpPr>
        <p:spPr>
          <a:xfrm>
            <a:off x="729720" y="4925445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78" name="Line 10"/>
          <p:cNvSpPr/>
          <p:nvPr/>
        </p:nvSpPr>
        <p:spPr>
          <a:xfrm>
            <a:off x="729720" y="5216030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79" name="Line 11"/>
          <p:cNvSpPr/>
          <p:nvPr/>
        </p:nvSpPr>
        <p:spPr>
          <a:xfrm>
            <a:off x="475609" y="3634409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0" name="Line 12"/>
          <p:cNvSpPr/>
          <p:nvPr/>
        </p:nvSpPr>
        <p:spPr>
          <a:xfrm>
            <a:off x="622440" y="4291191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1" name="Line 13"/>
          <p:cNvSpPr/>
          <p:nvPr/>
        </p:nvSpPr>
        <p:spPr>
          <a:xfrm>
            <a:off x="4527360" y="3335400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2" name="Line 14"/>
          <p:cNvSpPr/>
          <p:nvPr/>
        </p:nvSpPr>
        <p:spPr>
          <a:xfrm>
            <a:off x="4527720" y="3652560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3" name="Line 15"/>
          <p:cNvSpPr/>
          <p:nvPr/>
        </p:nvSpPr>
        <p:spPr>
          <a:xfrm>
            <a:off x="4505004" y="3016440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4" name="Line 16"/>
          <p:cNvSpPr/>
          <p:nvPr/>
        </p:nvSpPr>
        <p:spPr>
          <a:xfrm>
            <a:off x="4531320" y="4295880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85" name="Line 17"/>
          <p:cNvSpPr/>
          <p:nvPr/>
        </p:nvSpPr>
        <p:spPr>
          <a:xfrm>
            <a:off x="4505364" y="4906918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6" name="Line 18"/>
          <p:cNvSpPr/>
          <p:nvPr/>
        </p:nvSpPr>
        <p:spPr>
          <a:xfrm>
            <a:off x="4527000" y="5289182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7" name="Line 19"/>
          <p:cNvSpPr/>
          <p:nvPr/>
        </p:nvSpPr>
        <p:spPr>
          <a:xfrm>
            <a:off x="4487880" y="2686982"/>
            <a:ext cx="333072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8" name="Line 20"/>
          <p:cNvSpPr/>
          <p:nvPr/>
        </p:nvSpPr>
        <p:spPr>
          <a:xfrm>
            <a:off x="4527360" y="4573172"/>
            <a:ext cx="333072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9" name="Line 21"/>
          <p:cNvSpPr/>
          <p:nvPr/>
        </p:nvSpPr>
        <p:spPr>
          <a:xfrm>
            <a:off x="8299299" y="2803385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90" name="Line 22"/>
          <p:cNvSpPr/>
          <p:nvPr/>
        </p:nvSpPr>
        <p:spPr>
          <a:xfrm>
            <a:off x="8277993" y="3138971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91" name="Line 23"/>
          <p:cNvSpPr/>
          <p:nvPr/>
        </p:nvSpPr>
        <p:spPr>
          <a:xfrm>
            <a:off x="8247426" y="3487026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92" name="Line 24"/>
          <p:cNvSpPr/>
          <p:nvPr/>
        </p:nvSpPr>
        <p:spPr>
          <a:xfrm>
            <a:off x="8311244" y="3843051"/>
            <a:ext cx="3331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93" name="CustomShape 25"/>
          <p:cNvSpPr/>
          <p:nvPr/>
        </p:nvSpPr>
        <p:spPr>
          <a:xfrm>
            <a:off x="622440" y="1832502"/>
            <a:ext cx="3612960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1. </a:t>
            </a:r>
            <a:r>
              <a:rPr lang="sr-Latn-BA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godina</a:t>
            </a:r>
            <a:r>
              <a:rPr lang="en-US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                    </a:t>
            </a:r>
            <a:r>
              <a:rPr lang="en-US" sz="18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ECTS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94" name="CustomShape 26"/>
          <p:cNvSpPr/>
          <p:nvPr/>
        </p:nvSpPr>
        <p:spPr>
          <a:xfrm>
            <a:off x="4505364" y="1799012"/>
            <a:ext cx="3330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2. </a:t>
            </a:r>
            <a:r>
              <a:rPr lang="sr-Latn-BA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godina</a:t>
            </a:r>
            <a:r>
              <a:rPr lang="en-US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                     </a:t>
            </a:r>
            <a:r>
              <a:rPr lang="en-US" sz="18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ECTS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95" name="CustomShape 27"/>
          <p:cNvSpPr/>
          <p:nvPr/>
        </p:nvSpPr>
        <p:spPr>
          <a:xfrm>
            <a:off x="8340120" y="1848839"/>
            <a:ext cx="3330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3. </a:t>
            </a:r>
            <a:r>
              <a:rPr lang="sr-Latn-BA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godina</a:t>
            </a:r>
            <a:r>
              <a:rPr lang="en-US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                     </a:t>
            </a:r>
            <a:r>
              <a:rPr lang="en-US" sz="18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ECTS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BF90A560-E968-4A64-A9C0-33AD2D337C9C}"/>
              </a:ext>
            </a:extLst>
          </p:cNvPr>
          <p:cNvSpPr txBox="1"/>
          <p:nvPr/>
        </p:nvSpPr>
        <p:spPr>
          <a:xfrm>
            <a:off x="8428929" y="4432918"/>
            <a:ext cx="359821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GB" sz="1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Izb</a:t>
            </a:r>
            <a:r>
              <a:rPr lang="sr-Latn-R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</a:t>
            </a:r>
            <a:r>
              <a:rPr lang="en-GB" sz="1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rni</a:t>
            </a:r>
            <a:r>
              <a:rPr lang="en-GB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GB" sz="1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predmeti</a:t>
            </a:r>
            <a:r>
              <a:rPr lang="sl-SI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– </a:t>
            </a:r>
            <a:r>
              <a:rPr lang="sr-Latn-R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predavači iz prakse</a:t>
            </a:r>
            <a:endParaRPr lang="en-GB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lvl="1" indent="-2714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l-SI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Fina</a:t>
            </a:r>
            <a:r>
              <a:rPr lang="sr-Latn-R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nsijski</a:t>
            </a:r>
            <a:r>
              <a:rPr 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praktikum</a:t>
            </a:r>
            <a:endParaRPr lang="sl-SI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lvl="1" indent="-2714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l-SI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Upravljačko računovodstvo</a:t>
            </a:r>
            <a:endParaRPr 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l-SI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</a:t>
            </a:r>
            <a:r>
              <a:rPr lang="en-GB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sl-SI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poslovanje</a:t>
            </a:r>
            <a:endParaRPr lang="en-GB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l-SI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Bankarstvo i osiguranje</a:t>
            </a:r>
          </a:p>
          <a:p>
            <a:pPr marL="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l-SI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Medjunarodno poslovanje</a:t>
            </a:r>
          </a:p>
          <a:p>
            <a:pPr marL="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l-SI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Multimedija</a:t>
            </a:r>
            <a:r>
              <a:rPr 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in </a:t>
            </a:r>
            <a:r>
              <a:rPr lang="en-US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dizajn</a:t>
            </a:r>
            <a:r>
              <a:rPr 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u </a:t>
            </a:r>
            <a:r>
              <a:rPr lang="en-US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poslovanju</a:t>
            </a:r>
            <a:endParaRPr 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spc="-1" dirty="0" err="1">
                <a:solidFill>
                  <a:srgbClr val="000000"/>
                </a:solidFill>
                <a:latin typeface="Microsoft YaHei"/>
                <a:ea typeface="Microsoft YaHei"/>
              </a:rPr>
              <a:t>Poslovni</a:t>
            </a:r>
            <a:r>
              <a:rPr lang="en-US" sz="1200" spc="-1" dirty="0">
                <a:solidFill>
                  <a:srgbClr val="000000"/>
                </a:solidFill>
                <a:latin typeface="Microsoft YaHei"/>
                <a:ea typeface="Microsoft YaHei"/>
              </a:rPr>
              <a:t> </a:t>
            </a:r>
            <a:r>
              <a:rPr lang="en-US" sz="1200" spc="-1" dirty="0" err="1">
                <a:solidFill>
                  <a:srgbClr val="000000"/>
                </a:solidFill>
                <a:latin typeface="Microsoft YaHei"/>
                <a:ea typeface="Microsoft YaHei"/>
              </a:rPr>
              <a:t>engleski</a:t>
            </a:r>
            <a:r>
              <a:rPr lang="en-US" sz="1200" spc="-1" dirty="0">
                <a:solidFill>
                  <a:srgbClr val="000000"/>
                </a:solidFill>
                <a:latin typeface="Microsoft YaHei"/>
                <a:ea typeface="Microsoft YaHei"/>
              </a:rPr>
              <a:t> 3</a:t>
            </a:r>
          </a:p>
          <a:p>
            <a:pPr marL="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l-SI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Održivo upravljanje u turizmu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776C962A-3F32-4F5B-A1C5-59FF1037FE1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12182040" cy="6857640"/>
          </a:xfrm>
          <a:prstGeom prst="rect">
            <a:avLst/>
          </a:prstGeom>
          <a:ln>
            <a:noFill/>
          </a:ln>
        </p:spPr>
      </p:pic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F0A91771-1323-432C-A915-D84313B5E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542" y="1328957"/>
            <a:ext cx="10515600" cy="4864424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sl-SI" sz="20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komercijalista</a:t>
            </a:r>
            <a:endParaRPr lang="sl-SI" sz="20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r>
              <a:rPr lang="sl-SI" sz="20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kadrovski </a:t>
            </a:r>
            <a:r>
              <a:rPr lang="sl-SI" sz="20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službenik</a:t>
            </a:r>
            <a:endParaRPr lang="sl-SI" sz="20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r>
              <a:rPr lang="sl-SI" sz="20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računovođa</a:t>
            </a:r>
            <a:endParaRPr lang="sl-SI" sz="20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r>
              <a:rPr lang="sl-SI" sz="20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poslovni organizator</a:t>
            </a:r>
          </a:p>
          <a:p>
            <a:pPr lvl="0"/>
            <a:r>
              <a:rPr lang="sl-SI" sz="20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preduzetnik</a:t>
            </a:r>
            <a:endParaRPr lang="sl-SI" sz="20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r>
              <a:rPr lang="sl-SI" sz="20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analitičar</a:t>
            </a:r>
            <a:endParaRPr lang="sl-SI" sz="20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r>
              <a:rPr lang="sl-SI" sz="20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finansijer</a:t>
            </a:r>
            <a:endParaRPr lang="sl-SI" sz="20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r>
              <a:rPr lang="en-US" sz="20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</a:t>
            </a:r>
            <a:r>
              <a:rPr lang="sl-SI" sz="20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rojektni menadžer</a:t>
            </a:r>
          </a:p>
          <a:p>
            <a:pPr lvl="0"/>
            <a:r>
              <a:rPr lang="sl-SI" sz="20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marketing </a:t>
            </a:r>
            <a:r>
              <a:rPr lang="sl-SI" sz="20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menadžer</a:t>
            </a:r>
            <a:endParaRPr lang="sl-SI" sz="20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r>
              <a:rPr lang="sl-SI" sz="20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šef kadrovske službe</a:t>
            </a:r>
          </a:p>
          <a:p>
            <a:pPr lvl="0"/>
            <a:r>
              <a:rPr lang="en-US" sz="20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š</a:t>
            </a:r>
            <a:r>
              <a:rPr lang="sl-SI" sz="20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ef</a:t>
            </a:r>
            <a:r>
              <a:rPr lang="sl-SI" sz="20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nabavke</a:t>
            </a:r>
          </a:p>
          <a:p>
            <a:pPr lvl="0"/>
            <a:r>
              <a:rPr lang="sl-SI" sz="20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prodajni predstavnik</a:t>
            </a:r>
          </a:p>
          <a:p>
            <a:pPr lvl="0"/>
            <a:r>
              <a:rPr lang="sl-SI" sz="20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menadžer</a:t>
            </a:r>
            <a:r>
              <a:rPr lang="sl-SI" sz="20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ključnih </a:t>
            </a:r>
            <a:r>
              <a:rPr lang="sl-SI" sz="20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kupaca</a:t>
            </a:r>
            <a:r>
              <a:rPr lang="sl-SI" sz="20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pPr lvl="0"/>
            <a:endParaRPr lang="sl-SI" dirty="0"/>
          </a:p>
          <a:p>
            <a:pPr lvl="0"/>
            <a:endParaRPr lang="sl-SI" dirty="0"/>
          </a:p>
          <a:p>
            <a:pPr lvl="0"/>
            <a:endParaRPr lang="sl-SI" dirty="0"/>
          </a:p>
          <a:p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1327475-B92F-4366-A387-E8574467E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431" y="1478688"/>
            <a:ext cx="4428747" cy="273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7260EF0-4B65-4E66-AB55-E3D98FB71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2606202"/>
            <a:ext cx="4817561" cy="3211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8D62A90-FED2-4BC7-91C4-7B346099519B}"/>
              </a:ext>
            </a:extLst>
          </p:cNvPr>
          <p:cNvSpPr txBox="1">
            <a:spLocks/>
          </p:cNvSpPr>
          <p:nvPr/>
        </p:nvSpPr>
        <p:spPr>
          <a:xfrm>
            <a:off x="3309545" y="-2323"/>
            <a:ext cx="74017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MOGUĆNOSTI ZAPOŠLJAVANJA NAKON DIPLOMIRANJA</a:t>
            </a:r>
            <a:endParaRPr lang="x-none" sz="2800" b="1" dirty="0">
              <a:solidFill>
                <a:srgbClr val="2C8DD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119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0"/>
          <p:cNvPicPr/>
          <p:nvPr/>
        </p:nvPicPr>
        <p:blipFill>
          <a:blip r:embed="rId2"/>
          <a:stretch/>
        </p:blipFill>
        <p:spPr>
          <a:xfrm>
            <a:off x="4680" y="0"/>
            <a:ext cx="12182040" cy="6857640"/>
          </a:xfrm>
          <a:prstGeom prst="rect">
            <a:avLst/>
          </a:prstGeom>
          <a:ln>
            <a:noFill/>
          </a:ln>
        </p:spPr>
      </p:pic>
      <p:sp>
        <p:nvSpPr>
          <p:cNvPr id="235" name="TextShape 1"/>
          <p:cNvSpPr txBox="1"/>
          <p:nvPr/>
        </p:nvSpPr>
        <p:spPr>
          <a:xfrm>
            <a:off x="5235948" y="356561"/>
            <a:ext cx="4657859" cy="64685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sr-Latn-RS" sz="3000" b="1" spc="-1" dirty="0">
                <a:solidFill>
                  <a:srgbClr val="2C8DD1"/>
                </a:solidFill>
                <a:latin typeface="Microsoft YaHei"/>
                <a:ea typeface="Microsoft YaHei"/>
              </a:rPr>
              <a:t>UPISNI USLOVI</a:t>
            </a:r>
            <a:r>
              <a:rPr lang="en-US" sz="3000" b="1" spc="-1" dirty="0">
                <a:solidFill>
                  <a:srgbClr val="2C8DD1"/>
                </a:solidFill>
                <a:latin typeface="Microsoft YaHei"/>
                <a:ea typeface="Microsoft YaHei"/>
              </a:rPr>
              <a:t> </a:t>
            </a:r>
            <a:endParaRPr lang="sr-Latn-RS" sz="3000" b="1" dirty="0">
              <a:solidFill>
                <a:srgbClr val="2C8DD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graphicFrame>
        <p:nvGraphicFramePr>
          <p:cNvPr id="236" name="Table 2"/>
          <p:cNvGraphicFramePr/>
          <p:nvPr>
            <p:extLst>
              <p:ext uri="{D42A27DB-BD31-4B8C-83A1-F6EECF244321}">
                <p14:modId xmlns:p14="http://schemas.microsoft.com/office/powerpoint/2010/main" val="616369288"/>
              </p:ext>
            </p:extLst>
          </p:nvPr>
        </p:nvGraphicFramePr>
        <p:xfrm>
          <a:off x="376518" y="1539398"/>
          <a:ext cx="11480442" cy="4140966"/>
        </p:xfrm>
        <a:graphic>
          <a:graphicData uri="http://schemas.openxmlformats.org/drawingml/2006/table">
            <a:tbl>
              <a:tblPr/>
              <a:tblGrid>
                <a:gridCol w="4096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1122">
                <a:tc>
                  <a:txBody>
                    <a:bodyPr/>
                    <a:lstStyle/>
                    <a:p>
                      <a:endParaRPr lang="sr-Latn-RS" dirty="0"/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sr-Latn-BA" sz="1500" b="1" u="sng" strike="noStrike" spc="-1" noProof="0" dirty="0">
                          <a:solidFill>
                            <a:srgbClr val="134A70"/>
                          </a:solidFill>
                          <a:uFillTx/>
                          <a:latin typeface="Microsoft YaHei"/>
                          <a:ea typeface="Microsoft YaHei"/>
                        </a:rPr>
                        <a:t>Ekonomija </a:t>
                      </a:r>
                      <a:r>
                        <a:rPr lang="en-US" sz="1500" b="1" u="sng" strike="noStrike" spc="-1" dirty="0">
                          <a:solidFill>
                            <a:srgbClr val="134A70"/>
                          </a:solidFill>
                          <a:uFillTx/>
                          <a:latin typeface="Microsoft YaHei"/>
                          <a:ea typeface="Microsoft YaHei"/>
                        </a:rPr>
                        <a:t>u </a:t>
                      </a:r>
                      <a:r>
                        <a:rPr lang="sr-Latn-BA" sz="1500" b="1" u="sng" strike="noStrike" spc="-1" noProof="0" dirty="0">
                          <a:solidFill>
                            <a:srgbClr val="134A70"/>
                          </a:solidFill>
                          <a:uFillTx/>
                          <a:latin typeface="Microsoft YaHei"/>
                          <a:ea typeface="Microsoft YaHei"/>
                        </a:rPr>
                        <a:t>savremenom</a:t>
                      </a:r>
                      <a:r>
                        <a:rPr lang="en-US" sz="1500" b="1" u="sng" strike="noStrike" spc="-1" dirty="0">
                          <a:solidFill>
                            <a:srgbClr val="134A70"/>
                          </a:solidFill>
                          <a:uFillTx/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sr-Latn-BA" sz="1500" b="1" u="sng" strike="noStrike" spc="-1" noProof="0" dirty="0">
                          <a:solidFill>
                            <a:srgbClr val="134A70"/>
                          </a:solidFill>
                          <a:uFillTx/>
                          <a:latin typeface="Microsoft YaHei"/>
                          <a:ea typeface="Microsoft YaHei"/>
                        </a:rPr>
                        <a:t>društvu</a:t>
                      </a:r>
                      <a:r>
                        <a:rPr lang="en-US" sz="1500" b="1" u="sng" strike="noStrike" spc="-1" dirty="0">
                          <a:solidFill>
                            <a:srgbClr val="134A70"/>
                          </a:solidFill>
                          <a:uFillTx/>
                          <a:latin typeface="Microsoft YaHei"/>
                          <a:ea typeface="Microsoft YaHei"/>
                        </a:rPr>
                        <a:t> (UN)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74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sr-Latn-BA" sz="1500" b="0" strike="noStrike" spc="-1" noProof="0" dirty="0">
                          <a:solidFill>
                            <a:srgbClr val="2C8DD1"/>
                          </a:solidFill>
                          <a:latin typeface="Microsoft YaHei"/>
                          <a:ea typeface="Microsoft YaHei"/>
                        </a:rPr>
                        <a:t>Uslovi za upis</a:t>
                      </a:r>
                    </a:p>
                  </a:txBody>
                  <a:tcPr>
                    <a:lnL w="12240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a) </a:t>
                      </a:r>
                      <a:r>
                        <a:rPr lang="sr-Latn-BA" sz="1500" b="0" strike="noStrike" spc="-1" noProof="0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Opšta matura</a:t>
                      </a:r>
                      <a:endParaRPr lang="en-US" sz="15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b) </a:t>
                      </a:r>
                      <a:r>
                        <a:rPr lang="sr-Latn-BA" sz="1500" b="0" strike="noStrike" spc="-1" noProof="0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Stručna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 </a:t>
                      </a:r>
                      <a:r>
                        <a:rPr lang="sr-Latn-BA" sz="1500" b="0" strike="noStrike" spc="-1" noProof="0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matura</a:t>
                      </a:r>
                      <a:r>
                        <a:rPr lang="en-US" sz="1500" b="0" strike="noStrike" spc="-1" noProof="0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en-US" sz="1500" b="0" strike="noStrike" kern="1200" spc="-1" noProof="0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(</a:t>
                      </a:r>
                      <a:r>
                        <a:rPr lang="sl-SI" sz="1500" b="0" strike="noStrike" kern="1200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prema program</a:t>
                      </a:r>
                      <a:r>
                        <a:rPr lang="en-US" sz="1500" b="0" strike="noStrike" kern="1200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u </a:t>
                      </a:r>
                      <a:r>
                        <a:rPr lang="sl-SI" sz="1500" b="0" strike="noStrike" kern="1200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ekonomski </a:t>
                      </a:r>
                      <a:r>
                        <a:rPr lang="sl-SI" sz="1500" b="0" strike="noStrike" kern="1200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tehničar</a:t>
                      </a:r>
                      <a:r>
                        <a:rPr lang="sl-SI" sz="1500" b="0" strike="noStrike" kern="1200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 ili </a:t>
                      </a:r>
                      <a:r>
                        <a:rPr lang="sl-SI" sz="1500" b="0" strike="noStrike" kern="1200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tehničar</a:t>
                      </a:r>
                      <a:r>
                        <a:rPr lang="sl-SI" sz="1500" b="0" strike="noStrike" kern="1200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 logistike ili </a:t>
                      </a:r>
                      <a:r>
                        <a:rPr lang="sl-SI" sz="1500" b="0" strike="noStrike" kern="1200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tehničar</a:t>
                      </a:r>
                      <a:r>
                        <a:rPr lang="sl-SI" sz="1500" b="0" strike="noStrike" kern="1200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 računarstva ili </a:t>
                      </a:r>
                      <a:r>
                        <a:rPr lang="sl-SI" sz="1500" b="0" strike="noStrike" kern="1200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tehničar</a:t>
                      </a:r>
                      <a:r>
                        <a:rPr lang="sl-SI" sz="1500" b="0" strike="noStrike" kern="1200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 </a:t>
                      </a:r>
                      <a:r>
                        <a:rPr lang="sl-SI" sz="1500" b="0" strike="noStrike" kern="1200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aranžmana</a:t>
                      </a:r>
                      <a:r>
                        <a:rPr lang="sl-SI" sz="1500" b="0" strike="noStrike" kern="1200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 ili gastronomsko-</a:t>
                      </a:r>
                      <a:r>
                        <a:rPr lang="sl-SI" sz="1500" b="0" strike="noStrike" kern="1200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turistički</a:t>
                      </a:r>
                      <a:r>
                        <a:rPr lang="sl-SI" sz="1500" b="0" strike="noStrike" kern="1200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 </a:t>
                      </a:r>
                      <a:r>
                        <a:rPr lang="sl-SI" sz="1500" b="0" strike="noStrike" kern="1200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tehničar</a:t>
                      </a:r>
                      <a:r>
                        <a:rPr lang="en-US" sz="1500" b="0" strike="noStrike" kern="1200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) </a:t>
                      </a:r>
                      <a:r>
                        <a:rPr lang="sr-Latn-BA" sz="1500" b="0" strike="noStrike" kern="1200" spc="-1" noProof="0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i peti predmet ili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c) 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4-godišnji </a:t>
                      </a:r>
                      <a:r>
                        <a:rPr lang="sr-Latn-BA" sz="1500" b="0" strike="noStrike" spc="-1" noProof="0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srednjoškolski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en-US" sz="1500" b="0" strike="noStrike" kern="1200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program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sr-Latn-BA" sz="1500" b="0" strike="noStrike" spc="-1" noProof="0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završen pre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 1. 6. 1995.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500" b="0" strike="noStrike" spc="-1" dirty="0">
                        <a:solidFill>
                          <a:srgbClr val="134A70"/>
                        </a:solidFill>
                        <a:latin typeface="Microsoft YaHei"/>
                        <a:ea typeface="Microsoft YaHe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PRE UPISA  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se </a:t>
                      </a:r>
                      <a:r>
                        <a:rPr lang="sr-Latn-R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sprovodi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post</a:t>
                      </a:r>
                      <a:r>
                        <a:rPr lang="sr-Latn-R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u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p</a:t>
                      </a:r>
                      <a:r>
                        <a:rPr lang="sr-Latn-R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ak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en-US" sz="1500" b="0" strike="noStrike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priznavanja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sr-Latn-R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stranog obrazovanja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,</a:t>
                      </a:r>
                      <a:r>
                        <a:rPr lang="sr-Latn-R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i to od strane Fakulteta. </a:t>
                      </a:r>
                      <a:r>
                        <a:rPr lang="en-US" sz="1500" b="0" strike="noStrike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Kandidati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en-US" sz="1500" b="0" strike="noStrike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imaj</a:t>
                      </a:r>
                      <a:r>
                        <a:rPr lang="sr-Latn-R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u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en-US" sz="1500" b="0" strike="noStrike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najčešće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sr-Latn-R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priznato obrazovanje iz tačaka 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a in c (</a:t>
                      </a:r>
                      <a:r>
                        <a:rPr lang="en-US" sz="1500" b="0" strike="noStrike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opšta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en-US" sz="1500" b="0" strike="noStrike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matura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sr-Latn-R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ili 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4-godišnji </a:t>
                      </a:r>
                      <a:r>
                        <a:rPr lang="sr-Latn-BA" sz="1500" b="0" strike="noStrike" spc="-1" noProof="0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srednjoškolski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program </a:t>
                      </a:r>
                      <a:r>
                        <a:rPr lang="sr-Latn-BA" sz="1500" b="0" strike="noStrike" spc="-1" noProof="0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završen pre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 1. 6. 1995.)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sr-Latn-BA" sz="1500" b="0" strike="noStrike" spc="-1" noProof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YaHei"/>
                        <a:ea typeface="Microsoft YaHei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03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sr-Latn-BA" sz="1500" b="0" strike="noStrike" spc="-1" noProof="0" dirty="0">
                          <a:solidFill>
                            <a:srgbClr val="2C8DD1"/>
                          </a:solidFill>
                          <a:latin typeface="Microsoft YaHei"/>
                          <a:ea typeface="Microsoft YaHei"/>
                        </a:rPr>
                        <a:t>Broj upisnih mesta za strane</a:t>
                      </a:r>
                      <a:r>
                        <a:rPr lang="en-US" sz="1500" b="0" strike="noStrike" spc="-1" noProof="0" dirty="0">
                          <a:solidFill>
                            <a:srgbClr val="2C8DD1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sr-Latn-RS" sz="1500" b="0" strike="noStrike" spc="-1" noProof="0" dirty="0">
                          <a:solidFill>
                            <a:srgbClr val="2C8DD1"/>
                          </a:solidFill>
                          <a:latin typeface="Microsoft YaHei"/>
                          <a:ea typeface="Microsoft YaHei"/>
                        </a:rPr>
                        <a:t>državljane</a:t>
                      </a:r>
                      <a:endParaRPr lang="en-US" sz="1500" b="0" strike="noStrike" spc="-1" noProof="0" dirty="0">
                        <a:solidFill>
                          <a:srgbClr val="2C8DD1"/>
                        </a:solidFill>
                        <a:latin typeface="Microsoft YaHei"/>
                        <a:ea typeface="Microsoft YaHe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(za </a:t>
                      </a:r>
                      <a:r>
                        <a:rPr lang="sr-Latn-RS" sz="1500" b="0" strike="noStrike" spc="-1" noProof="0" dirty="0">
                          <a:solidFill>
                            <a:srgbClr val="2C8DD1"/>
                          </a:solidFill>
                          <a:latin typeface="Microsoft YaHei"/>
                          <a:ea typeface="Microsoft YaHei"/>
                        </a:rPr>
                        <a:t>državljane koji </a:t>
                      </a:r>
                      <a:r>
                        <a:rPr lang="sr-Latn-RS" sz="1500" b="0" strike="noStrike" kern="1200" spc="-1" noProof="0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nisu završili srednju školu u Sloveniji)</a:t>
                      </a:r>
                      <a:endParaRPr lang="sr-Latn-BA" sz="1500" b="0" strike="noStrike" kern="1200" spc="-1" noProof="0" dirty="0">
                        <a:solidFill>
                          <a:srgbClr val="134A70"/>
                        </a:solidFill>
                        <a:latin typeface="Microsoft YaHei"/>
                        <a:ea typeface="Microsoft YaHei"/>
                        <a:cs typeface="+mn-cs"/>
                      </a:endParaRPr>
                    </a:p>
                  </a:txBody>
                  <a:tcPr>
                    <a:lnL w="12240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BIH, SRB, </a:t>
                      </a:r>
                      <a:r>
                        <a:rPr lang="en-US" sz="1400" b="1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SMakedonija</a:t>
                      </a:r>
                      <a:r>
                        <a:rPr lang="en-US" sz="1400" b="1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, Kosovo, </a:t>
                      </a:r>
                      <a:r>
                        <a:rPr lang="en-US" sz="1400" b="1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Črna</a:t>
                      </a:r>
                      <a:r>
                        <a:rPr lang="en-US" sz="1400" b="1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Gora: </a:t>
                      </a:r>
                      <a:r>
                        <a:rPr lang="sr-Latn-BA" sz="1500" b="1" strike="noStrike" kern="1200" spc="-1" noProof="0" dirty="0">
                          <a:solidFill>
                            <a:srgbClr val="2C8DD1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Redovni</a:t>
                      </a:r>
                      <a:r>
                        <a:rPr lang="en-US" sz="1500" b="0" strike="noStrike" kern="1200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: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en-US" sz="1500" b="1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12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 I </a:t>
                      </a:r>
                      <a:r>
                        <a:rPr lang="sr-Latn-BA" sz="1500" b="0" strike="noStrike" kern="1200" spc="-1" noProof="0" dirty="0">
                          <a:solidFill>
                            <a:srgbClr val="2C8DD1"/>
                          </a:solidFill>
                          <a:latin typeface="Microsoft YaHei"/>
                          <a:ea typeface="Microsoft YaHei"/>
                          <a:cs typeface="+mn-cs"/>
                        </a:rPr>
                        <a:t>Vanredni</a:t>
                      </a:r>
                      <a:r>
                        <a:rPr lang="en-US" sz="1500" b="0" strike="noStrike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: 2</a:t>
                      </a:r>
                      <a:endParaRPr lang="en-US" sz="1500" b="1" strike="noStrike" spc="-1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328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sr-Latn-BA" sz="1500" b="0" strike="noStrike" spc="-1" noProof="0" dirty="0">
                        <a:solidFill>
                          <a:srgbClr val="2C8DD1"/>
                        </a:solidFill>
                        <a:highlight>
                          <a:srgbClr val="FFFF00"/>
                        </a:highlight>
                        <a:latin typeface="Microsoft YaHei"/>
                        <a:ea typeface="Microsoft YaHe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ostali</a:t>
                      </a:r>
                      <a:r>
                        <a:rPr lang="en-US" sz="1600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en-US" sz="1600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stranci</a:t>
                      </a:r>
                      <a:r>
                        <a:rPr lang="en-US" sz="1600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: 6 </a:t>
                      </a:r>
                      <a:r>
                        <a:rPr lang="en-US" sz="1600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mjest</a:t>
                      </a:r>
                      <a:r>
                        <a:rPr lang="en-US" sz="1600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za </a:t>
                      </a:r>
                      <a:r>
                        <a:rPr lang="sr-Latn-BA" sz="1600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vanredni</a:t>
                      </a:r>
                      <a:r>
                        <a:rPr lang="en-US" sz="1600" spc="-1" dirty="0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 </a:t>
                      </a:r>
                      <a:r>
                        <a:rPr lang="en-US" sz="1600" spc="-1" dirty="0" err="1">
                          <a:solidFill>
                            <a:srgbClr val="134A70"/>
                          </a:solidFill>
                          <a:latin typeface="Microsoft YaHei"/>
                          <a:ea typeface="Microsoft YaHei"/>
                        </a:rPr>
                        <a:t>studij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b="0" strike="noStrike" spc="-1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9" name="Line 5"/>
          <p:cNvSpPr/>
          <p:nvPr/>
        </p:nvSpPr>
        <p:spPr>
          <a:xfrm>
            <a:off x="111656" y="4533584"/>
            <a:ext cx="11548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40" name="Line 6"/>
          <p:cNvSpPr/>
          <p:nvPr/>
        </p:nvSpPr>
        <p:spPr>
          <a:xfrm>
            <a:off x="111656" y="5950317"/>
            <a:ext cx="11548080" cy="0"/>
          </a:xfrm>
          <a:prstGeom prst="line">
            <a:avLst/>
          </a:prstGeom>
          <a:ln w="22320">
            <a:solidFill>
              <a:srgbClr val="2C8D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89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10"/>
          <p:cNvPicPr/>
          <p:nvPr/>
        </p:nvPicPr>
        <p:blipFill>
          <a:blip r:embed="rId2"/>
          <a:stretch/>
        </p:blipFill>
        <p:spPr>
          <a:xfrm>
            <a:off x="4680" y="0"/>
            <a:ext cx="12182040" cy="6857640"/>
          </a:xfrm>
          <a:prstGeom prst="rect">
            <a:avLst/>
          </a:prstGeom>
          <a:ln>
            <a:noFill/>
          </a:ln>
        </p:spPr>
      </p:pic>
      <p:sp>
        <p:nvSpPr>
          <p:cNvPr id="242" name="TextShape 1"/>
          <p:cNvSpPr txBox="1"/>
          <p:nvPr/>
        </p:nvSpPr>
        <p:spPr>
          <a:xfrm>
            <a:off x="4190940" y="454018"/>
            <a:ext cx="3809520" cy="63743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2C8DD1"/>
                </a:solidFill>
                <a:latin typeface="Microsoft YaHei"/>
                <a:ea typeface="Microsoft YaHei"/>
              </a:rPr>
              <a:t>ŠKOLARINA</a:t>
            </a:r>
            <a:endParaRPr lang="sr-Latn-BA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1249920" y="1480653"/>
            <a:ext cx="9691560" cy="26043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ts val="2781"/>
              </a:lnSpc>
            </a:pPr>
            <a:endParaRPr lang="en-US" sz="2400" b="1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algn="ctr">
              <a:lnSpc>
                <a:spcPts val="2781"/>
              </a:lnSpc>
            </a:pPr>
            <a:r>
              <a:rPr lang="sl-SI" altLang="sl-SI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Za državljane Bosne i Hercegovine, Srbije, Severne Makedonije, Kosova i </a:t>
            </a:r>
            <a:r>
              <a:rPr lang="sl-SI" altLang="sl-SI" sz="24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Crne</a:t>
            </a:r>
            <a:r>
              <a:rPr lang="sl-SI" altLang="sl-SI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Gore</a:t>
            </a:r>
            <a:r>
              <a:rPr lang="en-US" altLang="sl-SI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 </a:t>
            </a:r>
            <a:r>
              <a:rPr lang="en-US" sz="2400" b="1" spc="-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Bes</a:t>
            </a:r>
            <a:r>
              <a:rPr lang="sr-Cyrl-BA" sz="2400" b="1" spc="-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platno</a:t>
            </a:r>
            <a:r>
              <a:rPr lang="sr-Cyrl-BA" sz="2400" spc="-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r-Cyrl-BA" sz="2400" b="1" spc="-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redovno</a:t>
            </a:r>
            <a:r>
              <a:rPr lang="en-US" sz="2400" b="1" spc="-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r>
              <a:rPr lang="sr-Latn-BA" sz="2400" b="1" spc="-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studiranje</a:t>
            </a:r>
            <a:r>
              <a:rPr lang="en-US" sz="2400" b="1" spc="-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!</a:t>
            </a:r>
            <a:endParaRPr lang="sr-Latn-BA" sz="2400" b="1" spc="-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2781"/>
              </a:lnSpc>
            </a:pPr>
            <a:endParaRPr lang="en-US" sz="2400" b="0" u="sng" strike="noStrike" spc="-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2781"/>
              </a:lnSpc>
            </a:pP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en-US" sz="24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r-Latn-BA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osnovu potpisanih protokola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o s</a:t>
            </a:r>
            <a:r>
              <a:rPr lang="sr-Latn-BA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aradnji</a:t>
            </a:r>
            <a:r>
              <a:rPr lang="sl-SI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i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r-Latn-BA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obrazovanju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 algn="ctr">
              <a:lnSpc>
                <a:spcPts val="2781"/>
              </a:lnSpc>
            </a:pPr>
            <a:endParaRPr lang="en-US" sz="2400" b="0" strike="noStrike" spc="-1" dirty="0">
              <a:latin typeface="Arial"/>
            </a:endParaRPr>
          </a:p>
          <a:p>
            <a:pPr algn="ctr">
              <a:lnSpc>
                <a:spcPts val="2781"/>
              </a:lnSpc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851192E-14FA-4C4C-A077-FF74B260CC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7"/>
          <a:stretch/>
        </p:blipFill>
        <p:spPr>
          <a:xfrm>
            <a:off x="6256670" y="3621224"/>
            <a:ext cx="3249562" cy="255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EB6D4361-0930-4A8D-B0B3-947CA2478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768" y="3740127"/>
            <a:ext cx="3105400" cy="231853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7414682-227C-490A-9DF1-B074491FC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2182475" cy="6858000"/>
          </a:xfrm>
          <a:prstGeom prst="rect">
            <a:avLst/>
          </a:prstGeom>
        </p:spPr>
      </p:pic>
      <p:sp>
        <p:nvSpPr>
          <p:cNvPr id="31" name="Ograda številke diapoz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327EE9-572A-4157-86BA-DE0D9F9C3D5C}" type="slidenum">
              <a:rPr lang="sl-SI"/>
              <a:pPr>
                <a:defRPr/>
              </a:pPr>
              <a:t>15</a:t>
            </a:fld>
            <a:endParaRPr lang="sl-SI" dirty="0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83832" y="485811"/>
            <a:ext cx="5109816" cy="524024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b="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JEZIK</a:t>
            </a:r>
            <a:endParaRPr lang="sl-SI" sz="3000" b="1" dirty="0">
              <a:solidFill>
                <a:srgbClr val="2C8DD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551384" y="1295295"/>
            <a:ext cx="1108923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Nastavni jezik</a:t>
            </a:r>
            <a:r>
              <a:rPr lang="en-US" sz="2200" dirty="0">
                <a:solidFill>
                  <a:srgbClr val="0A3C7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sr-Latn-BA" sz="2400" spc="-1" dirty="0">
                <a:solidFill>
                  <a:srgbClr val="C00000"/>
                </a:solidFill>
                <a:latin typeface="Microsoft YaHei"/>
                <a:ea typeface="Microsoft YaHei"/>
              </a:rPr>
              <a:t>Slovenački jezik</a:t>
            </a:r>
            <a:endParaRPr lang="en-US" sz="2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A3C7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Potvrda o položenom ispitu slovenačkog jezika (osnovni nivo) se dostavlja do završetka studija.</a:t>
            </a:r>
            <a:endParaRPr lang="en-US" sz="24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A3C7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Za </a:t>
            </a: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lakše uključivanje u program:</a:t>
            </a:r>
            <a:endParaRPr lang="en-US" sz="24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b="1" spc="-1" dirty="0" err="1">
                <a:solidFill>
                  <a:srgbClr val="C00000"/>
                </a:solidFill>
                <a:latin typeface="Microsoft YaHei"/>
                <a:ea typeface="Microsoft YaHei"/>
              </a:rPr>
              <a:t>Organizujemo</a:t>
            </a:r>
            <a:r>
              <a:rPr lang="en-US" sz="2000" b="1" spc="-1" dirty="0">
                <a:solidFill>
                  <a:srgbClr val="C00000"/>
                </a:solidFill>
                <a:latin typeface="Microsoft YaHei"/>
                <a:ea typeface="Microsoft YaHei"/>
              </a:rPr>
              <a:t> </a:t>
            </a:r>
            <a:r>
              <a:rPr lang="en-US" sz="2000" b="1" spc="-1" dirty="0" err="1">
                <a:solidFill>
                  <a:srgbClr val="C00000"/>
                </a:solidFill>
                <a:latin typeface="Microsoft YaHei"/>
                <a:ea typeface="Microsoft YaHei"/>
              </a:rPr>
              <a:t>besplatan</a:t>
            </a:r>
            <a:r>
              <a:rPr lang="en-US" sz="2000" b="1" spc="-1" dirty="0">
                <a:solidFill>
                  <a:srgbClr val="C00000"/>
                </a:solidFill>
                <a:latin typeface="Microsoft YaHei"/>
                <a:ea typeface="Microsoft YaHei"/>
              </a:rPr>
              <a:t> </a:t>
            </a:r>
            <a:r>
              <a:rPr lang="en-US" sz="2000" b="1" spc="-1" dirty="0" err="1">
                <a:solidFill>
                  <a:srgbClr val="C00000"/>
                </a:solidFill>
                <a:latin typeface="Microsoft YaHei"/>
                <a:ea typeface="Microsoft YaHei"/>
              </a:rPr>
              <a:t>kurs</a:t>
            </a:r>
            <a:r>
              <a:rPr lang="en-US" sz="2000" b="1" spc="-1" dirty="0">
                <a:solidFill>
                  <a:srgbClr val="C00000"/>
                </a:solidFill>
                <a:latin typeface="Microsoft YaHei"/>
                <a:ea typeface="Microsoft YaHei"/>
              </a:rPr>
              <a:t> </a:t>
            </a:r>
            <a:r>
              <a:rPr lang="en-US" sz="2000" b="1" spc="-1" dirty="0" err="1">
                <a:solidFill>
                  <a:srgbClr val="C00000"/>
                </a:solidFill>
                <a:latin typeface="Microsoft YaHei"/>
                <a:ea typeface="Microsoft YaHei"/>
              </a:rPr>
              <a:t>slovenačkog</a:t>
            </a:r>
            <a:r>
              <a:rPr lang="en-US" sz="2000" b="1" spc="-1" dirty="0">
                <a:solidFill>
                  <a:srgbClr val="C00000"/>
                </a:solidFill>
                <a:latin typeface="Microsoft YaHei"/>
                <a:ea typeface="Microsoft YaHei"/>
              </a:rPr>
              <a:t> </a:t>
            </a:r>
            <a:r>
              <a:rPr lang="en-US" sz="2000" b="1" spc="-1" dirty="0" err="1">
                <a:solidFill>
                  <a:srgbClr val="C00000"/>
                </a:solidFill>
                <a:latin typeface="Microsoft YaHei"/>
                <a:ea typeface="Microsoft YaHei"/>
              </a:rPr>
              <a:t>jezika</a:t>
            </a:r>
            <a:r>
              <a:rPr lang="en-US" sz="2000" b="1" spc="-1" dirty="0">
                <a:solidFill>
                  <a:srgbClr val="C00000"/>
                </a:solidFill>
                <a:latin typeface="Microsoft YaHei"/>
                <a:ea typeface="Microsoft YaHei"/>
              </a:rPr>
              <a:t> za </a:t>
            </a:r>
            <a:r>
              <a:rPr lang="en-US" sz="2000" b="1" spc="-1" dirty="0" err="1">
                <a:solidFill>
                  <a:srgbClr val="C00000"/>
                </a:solidFill>
                <a:latin typeface="Microsoft YaHei"/>
                <a:ea typeface="Microsoft YaHei"/>
              </a:rPr>
              <a:t>strane</a:t>
            </a:r>
            <a:r>
              <a:rPr lang="en-US" sz="2000" b="1" spc="-1" dirty="0">
                <a:solidFill>
                  <a:srgbClr val="C00000"/>
                </a:solidFill>
                <a:latin typeface="Microsoft YaHei"/>
                <a:ea typeface="Microsoft YaHei"/>
              </a:rPr>
              <a:t> </a:t>
            </a:r>
            <a:r>
              <a:rPr lang="en-US" sz="2000" b="1" spc="-1" dirty="0" err="1">
                <a:solidFill>
                  <a:srgbClr val="C00000"/>
                </a:solidFill>
                <a:latin typeface="Microsoft YaHei"/>
                <a:ea typeface="Microsoft YaHei"/>
              </a:rPr>
              <a:t>studente</a:t>
            </a:r>
            <a:r>
              <a:rPr lang="en-US" sz="2000" b="1" spc="-1" dirty="0">
                <a:solidFill>
                  <a:srgbClr val="C00000"/>
                </a:solidFill>
                <a:latin typeface="Microsoft YaHei"/>
                <a:ea typeface="Microsoft YaHei"/>
              </a:rPr>
              <a:t>, </a:t>
            </a:r>
            <a:r>
              <a:rPr lang="en-US" sz="2000" b="1" spc="-1" dirty="0" err="1">
                <a:solidFill>
                  <a:srgbClr val="C00000"/>
                </a:solidFill>
                <a:latin typeface="Microsoft YaHei"/>
                <a:ea typeface="Microsoft YaHei"/>
              </a:rPr>
              <a:t>sa</a:t>
            </a:r>
            <a:r>
              <a:rPr lang="en-US" sz="2000" b="1" spc="-1" dirty="0">
                <a:solidFill>
                  <a:srgbClr val="C00000"/>
                </a:solidFill>
                <a:latin typeface="Microsoft YaHei"/>
                <a:ea typeface="Microsoft YaHei"/>
              </a:rPr>
              <a:t> </a:t>
            </a:r>
            <a:r>
              <a:rPr lang="en-US" sz="2000" b="1" spc="-1" dirty="0" err="1">
                <a:solidFill>
                  <a:srgbClr val="C00000"/>
                </a:solidFill>
                <a:latin typeface="Microsoft YaHei"/>
                <a:ea typeface="Microsoft YaHei"/>
              </a:rPr>
              <a:t>kojim</a:t>
            </a:r>
            <a:r>
              <a:rPr lang="en-US" sz="2000" b="1" spc="-1" dirty="0">
                <a:solidFill>
                  <a:srgbClr val="C00000"/>
                </a:solidFill>
                <a:latin typeface="Microsoft YaHei"/>
                <a:ea typeface="Microsoft YaHei"/>
              </a:rPr>
              <a:t> </a:t>
            </a:r>
            <a:r>
              <a:rPr lang="en-US" sz="2000" b="1" spc="-1" dirty="0" err="1">
                <a:solidFill>
                  <a:srgbClr val="C00000"/>
                </a:solidFill>
                <a:latin typeface="Microsoft YaHei"/>
                <a:ea typeface="Microsoft YaHei"/>
              </a:rPr>
              <a:t>počinjemo</a:t>
            </a:r>
            <a:r>
              <a:rPr lang="en-US" sz="2000" b="1" spc="-1" dirty="0">
                <a:solidFill>
                  <a:srgbClr val="C00000"/>
                </a:solidFill>
                <a:latin typeface="Microsoft YaHei"/>
                <a:ea typeface="Microsoft YaHei"/>
              </a:rPr>
              <a:t> </a:t>
            </a:r>
            <a:r>
              <a:rPr lang="en-US" sz="2000" b="1" spc="-1" dirty="0" err="1">
                <a:solidFill>
                  <a:srgbClr val="C00000"/>
                </a:solidFill>
                <a:latin typeface="Microsoft YaHei"/>
                <a:ea typeface="Microsoft YaHei"/>
              </a:rPr>
              <a:t>posle</a:t>
            </a:r>
            <a:r>
              <a:rPr lang="en-US" sz="2000" b="1" spc="-1" dirty="0">
                <a:solidFill>
                  <a:srgbClr val="C00000"/>
                </a:solidFill>
                <a:latin typeface="Microsoft YaHei"/>
                <a:ea typeface="Microsoft YaHei"/>
              </a:rPr>
              <a:t> </a:t>
            </a:r>
            <a:r>
              <a:rPr lang="en-US" sz="2000" b="1" spc="-1" dirty="0" err="1">
                <a:solidFill>
                  <a:srgbClr val="C00000"/>
                </a:solidFill>
                <a:latin typeface="Microsoft YaHei"/>
                <a:ea typeface="Microsoft YaHei"/>
              </a:rPr>
              <a:t>upisa</a:t>
            </a:r>
            <a:r>
              <a:rPr lang="en-US" sz="2000" b="1" spc="-1" dirty="0">
                <a:solidFill>
                  <a:srgbClr val="C00000"/>
                </a:solidFill>
                <a:latin typeface="Microsoft YaHei"/>
                <a:ea typeface="Microsoft YaHei"/>
              </a:rPr>
              <a:t> </a:t>
            </a:r>
            <a:r>
              <a:rPr lang="en-US" sz="2000" b="1" spc="-1" dirty="0" err="1">
                <a:solidFill>
                  <a:srgbClr val="C00000"/>
                </a:solidFill>
                <a:latin typeface="Microsoft YaHei"/>
                <a:ea typeface="Microsoft YaHei"/>
              </a:rPr>
              <a:t>studenata</a:t>
            </a:r>
            <a:r>
              <a:rPr lang="en-US" sz="2000" b="1" spc="-1" dirty="0">
                <a:solidFill>
                  <a:srgbClr val="C00000"/>
                </a:solidFill>
                <a:latin typeface="Microsoft YaHei"/>
                <a:ea typeface="Microsoft YaHei"/>
              </a:rPr>
              <a:t> </a:t>
            </a:r>
            <a:r>
              <a:rPr lang="sr-Latn-RS" sz="2000" b="1" spc="-1" dirty="0">
                <a:solidFill>
                  <a:srgbClr val="C00000"/>
                </a:solidFill>
                <a:latin typeface="Microsoft YaHei"/>
                <a:ea typeface="Microsoft YaHei"/>
              </a:rPr>
              <a:t>na </a:t>
            </a:r>
            <a:r>
              <a:rPr lang="en-US" sz="2000" b="1" spc="-1" dirty="0" err="1">
                <a:solidFill>
                  <a:srgbClr val="C00000"/>
                </a:solidFill>
                <a:latin typeface="Microsoft YaHei"/>
                <a:ea typeface="Microsoft YaHei"/>
              </a:rPr>
              <a:t>naš</a:t>
            </a:r>
            <a:r>
              <a:rPr lang="en-US" sz="2000" b="1" spc="-1" dirty="0">
                <a:solidFill>
                  <a:srgbClr val="C00000"/>
                </a:solidFill>
                <a:latin typeface="Microsoft YaHei"/>
                <a:ea typeface="Microsoft YaHei"/>
              </a:rPr>
              <a:t> </a:t>
            </a:r>
            <a:r>
              <a:rPr lang="en-US" sz="2000" b="1" spc="-1" dirty="0" err="1">
                <a:solidFill>
                  <a:srgbClr val="C00000"/>
                </a:solidFill>
                <a:latin typeface="Microsoft YaHei"/>
                <a:ea typeface="Microsoft YaHei"/>
              </a:rPr>
              <a:t>studijski</a:t>
            </a:r>
            <a:r>
              <a:rPr lang="en-US" sz="2000" b="1" spc="-1" dirty="0">
                <a:solidFill>
                  <a:srgbClr val="C00000"/>
                </a:solidFill>
                <a:latin typeface="Microsoft YaHei"/>
                <a:ea typeface="Microsoft YaHei"/>
              </a:rPr>
              <a:t> program</a:t>
            </a:r>
            <a:endParaRPr lang="en-US" sz="2200" b="1" spc="-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pomo</a:t>
            </a: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ć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mentora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en-US" sz="24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tutora</a:t>
            </a:r>
            <a:endParaRPr lang="en-US" sz="24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A3C7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A3C7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A3C7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A3C7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l-SI" sz="2200" dirty="0">
              <a:solidFill>
                <a:srgbClr val="0A3C7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Slika 4">
            <a:extLst>
              <a:ext uri="{FF2B5EF4-FFF2-40B4-BE49-F238E27FC236}">
                <a16:creationId xmlns:a16="http://schemas.microsoft.com/office/drawing/2014/main" id="{AE964373-72C1-485A-BF74-89FAD10B1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137" y="4593576"/>
            <a:ext cx="3191437" cy="2127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581868F-B308-4235-B18B-D3370DBEEA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18" r="19540"/>
          <a:stretch/>
        </p:blipFill>
        <p:spPr>
          <a:xfrm flipH="1">
            <a:off x="7655856" y="4131731"/>
            <a:ext cx="3191437" cy="2726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5614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4"/>
          <p:cNvPicPr/>
          <p:nvPr/>
        </p:nvPicPr>
        <p:blipFill>
          <a:blip r:embed="rId2"/>
          <a:stretch/>
        </p:blipFill>
        <p:spPr>
          <a:xfrm>
            <a:off x="0" y="26894"/>
            <a:ext cx="12182040" cy="6831106"/>
          </a:xfrm>
          <a:prstGeom prst="rect">
            <a:avLst/>
          </a:prstGeom>
          <a:ln>
            <a:noFill/>
          </a:ln>
        </p:spPr>
      </p:pic>
      <p:sp>
        <p:nvSpPr>
          <p:cNvPr id="248" name="TextShape 1"/>
          <p:cNvSpPr txBox="1"/>
          <p:nvPr/>
        </p:nvSpPr>
        <p:spPr>
          <a:xfrm>
            <a:off x="3812444" y="368651"/>
            <a:ext cx="7216916" cy="76256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sr-Latn-BA" sz="4400" spc="-1" dirty="0">
                <a:solidFill>
                  <a:srgbClr val="2C8DD1"/>
                </a:solidFill>
                <a:latin typeface="Microsoft YaHei"/>
                <a:ea typeface="Microsoft YaHei"/>
              </a:rPr>
              <a:t>Smeštaj</a:t>
            </a:r>
            <a:r>
              <a:rPr lang="sl-SI" sz="4400" spc="-1" dirty="0">
                <a:solidFill>
                  <a:srgbClr val="2C8DD1"/>
                </a:solidFill>
                <a:latin typeface="Microsoft YaHei"/>
                <a:ea typeface="Microsoft YaHei"/>
              </a:rPr>
              <a:t> / </a:t>
            </a:r>
            <a:r>
              <a:rPr lang="x-none" sz="4400" spc="-1" dirty="0">
                <a:solidFill>
                  <a:srgbClr val="2C8DD1"/>
                </a:solidFill>
                <a:latin typeface="Microsoft YaHei"/>
                <a:ea typeface="Microsoft YaHei"/>
              </a:rPr>
              <a:t>Stan </a:t>
            </a:r>
            <a:endParaRPr lang="x-none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CustomShape 2"/>
          <p:cNvSpPr/>
          <p:nvPr/>
        </p:nvSpPr>
        <p:spPr>
          <a:xfrm>
            <a:off x="733201" y="1454030"/>
            <a:ext cx="10088021" cy="51384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2900" indent="-342265">
              <a:buClr>
                <a:srgbClr val="134A70"/>
              </a:buClr>
              <a:buFont typeface="Arial"/>
              <a:buChar char="•"/>
            </a:pPr>
            <a:r>
              <a:rPr lang="sr-Latn-BA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Studentski dom </a:t>
            </a:r>
            <a:r>
              <a:rPr lang="en-US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Celje </a:t>
            </a:r>
            <a:r>
              <a:rPr lang="en-US" sz="2400" u="sng" spc="-1" dirty="0">
                <a:solidFill>
                  <a:srgbClr val="0563C1"/>
                </a:solidFill>
                <a:latin typeface="Microsoft YaHei"/>
                <a:ea typeface="Microsoft YaHei"/>
              </a:rPr>
              <a:t>http://www.dijaski-dom.si/</a:t>
            </a:r>
            <a:r>
              <a:rPr lang="en-US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 </a:t>
            </a:r>
            <a:endParaRPr lang="sl-SI" sz="24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lvl="1">
              <a:buClr>
                <a:srgbClr val="134A70"/>
              </a:buClr>
            </a:pPr>
            <a:r>
              <a:rPr lang="pl-PL" kern="0" spc="-1" dirty="0">
                <a:solidFill>
                  <a:srgbClr val="134A70"/>
                </a:solidFill>
                <a:latin typeface="Microsoft YaHei"/>
                <a:ea typeface="Microsoft YaHei"/>
              </a:rPr>
              <a:t>Cena smeštaja u dvokrevetnoj sobi je</a:t>
            </a:r>
            <a:r>
              <a:rPr lang="en-US" kern="0" spc="-1" dirty="0">
                <a:solidFill>
                  <a:srgbClr val="134A70"/>
                </a:solidFill>
                <a:latin typeface="Microsoft YaHei"/>
                <a:ea typeface="Microsoft YaHei"/>
              </a:rPr>
              <a:t> od </a:t>
            </a:r>
            <a:r>
              <a:rPr lang="pl-PL" kern="0" spc="-1" dirty="0">
                <a:solidFill>
                  <a:srgbClr val="134A70"/>
                </a:solidFill>
                <a:latin typeface="Microsoft YaHei"/>
                <a:ea typeface="Microsoft YaHei"/>
              </a:rPr>
              <a:t>10</a:t>
            </a:r>
            <a:r>
              <a:rPr lang="en-US" kern="0" spc="-1" dirty="0">
                <a:solidFill>
                  <a:srgbClr val="134A70"/>
                </a:solidFill>
                <a:latin typeface="Microsoft YaHei"/>
                <a:ea typeface="Microsoft YaHei"/>
              </a:rPr>
              <a:t>3,80</a:t>
            </a:r>
            <a:r>
              <a:rPr lang="pl-PL" kern="0" spc="-1" dirty="0">
                <a:solidFill>
                  <a:srgbClr val="134A70"/>
                </a:solidFill>
                <a:latin typeface="Microsoft YaHei"/>
                <a:ea typeface="Microsoft YaHei"/>
              </a:rPr>
              <a:t> € po osobi </a:t>
            </a:r>
            <a:r>
              <a:rPr lang="en-US" kern="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nadalje</a:t>
            </a:r>
            <a:endParaRPr lang="en-US" kern="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342900" indent="-342265">
              <a:buClr>
                <a:srgbClr val="134A70"/>
              </a:buClr>
              <a:buFont typeface="Arial"/>
              <a:buChar char="•"/>
            </a:pPr>
            <a:r>
              <a:rPr lang="sr-Latn-BA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Privatni smeštaj</a:t>
            </a:r>
            <a:r>
              <a:rPr lang="en-US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 </a:t>
            </a:r>
          </a:p>
          <a:p>
            <a:pPr marL="457835" lvl="1">
              <a:buClr>
                <a:srgbClr val="134A70"/>
              </a:buClr>
            </a:pPr>
            <a:r>
              <a:rPr lang="en-US" spc="-1" dirty="0">
                <a:solidFill>
                  <a:srgbClr val="134A70"/>
                </a:solidFill>
                <a:latin typeface="Microsoft YaHei"/>
                <a:ea typeface="Microsoft YaHei"/>
              </a:rPr>
              <a:t>C</a:t>
            </a:r>
            <a:r>
              <a:rPr lang="pl-PL" spc="-1" dirty="0">
                <a:solidFill>
                  <a:srgbClr val="134A70"/>
                </a:solidFill>
                <a:latin typeface="Microsoft YaHei"/>
                <a:ea typeface="Microsoft YaHei"/>
              </a:rPr>
              <a:t>ena zakupa sobe je oko 150 €</a:t>
            </a:r>
            <a:r>
              <a:rPr lang="sr-Latn-RS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en-US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mesečno</a:t>
            </a:r>
            <a:endParaRPr lang="sl-SI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343535" indent="-342900">
              <a:buClr>
                <a:srgbClr val="134A70"/>
              </a:buClr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Hostel </a:t>
            </a:r>
            <a:r>
              <a:rPr lang="en-US" sz="2400" u="sng" spc="-1" dirty="0">
                <a:solidFill>
                  <a:srgbClr val="0563C1"/>
                </a:solidFill>
                <a:latin typeface="Microsoft YaHei"/>
                <a:ea typeface="Microsoft YaHei"/>
                <a:hlinkClick r:id="rId3"/>
              </a:rPr>
              <a:t>https://www.mc-celje.si/Hostel</a:t>
            </a:r>
            <a:r>
              <a:rPr lang="en-US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 </a:t>
            </a:r>
            <a:endParaRPr lang="sl-SI" sz="24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342900" indent="-342265">
              <a:buClr>
                <a:srgbClr val="134A70"/>
              </a:buClr>
              <a:buFont typeface="Arial"/>
              <a:buChar char="•"/>
            </a:pPr>
            <a:r>
              <a:rPr lang="sr-Latn-BA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Preporuke studenata</a:t>
            </a:r>
            <a:r>
              <a:rPr lang="sr-Latn-BA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sr-Latn-BA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koji studiraju </a:t>
            </a:r>
            <a:r>
              <a:rPr lang="sl-SI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na MFDPŠ</a:t>
            </a:r>
            <a:endParaRPr lang="en-US" sz="2400" b="0" strike="noStrike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635">
              <a:buClr>
                <a:srgbClr val="134A70"/>
              </a:buClr>
            </a:pPr>
            <a:endParaRPr lang="en-US" sz="32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635" algn="ctr">
              <a:buClr>
                <a:srgbClr val="134A70"/>
              </a:buClr>
            </a:pPr>
            <a:r>
              <a:rPr lang="en-US" sz="4000" spc="-1" dirty="0" err="1">
                <a:solidFill>
                  <a:srgbClr val="2C8DD1"/>
                </a:solidFill>
                <a:latin typeface="Microsoft YaHei"/>
                <a:ea typeface="Microsoft YaHei"/>
              </a:rPr>
              <a:t>Prehrana</a:t>
            </a:r>
            <a:r>
              <a:rPr lang="en-US" sz="4400" spc="-1" dirty="0">
                <a:solidFill>
                  <a:srgbClr val="2C8DD1"/>
                </a:solidFill>
                <a:latin typeface="Microsoft YaHei"/>
                <a:ea typeface="Microsoft YaHei"/>
              </a:rPr>
              <a:t> </a:t>
            </a:r>
            <a:br>
              <a:rPr lang="en-US" sz="4400" spc="-1" dirty="0">
                <a:solidFill>
                  <a:srgbClr val="2C8DD1"/>
                </a:solidFill>
                <a:latin typeface="Microsoft YaHei"/>
                <a:ea typeface="Microsoft YaHei"/>
              </a:rPr>
            </a:br>
            <a:r>
              <a:rPr lang="en-US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</a:p>
          <a:p>
            <a:pPr marL="635">
              <a:buClr>
                <a:srgbClr val="134A70"/>
              </a:buClr>
            </a:pPr>
            <a:r>
              <a:rPr lang="en-US" altLang="sl-SI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S</a:t>
            </a:r>
            <a:r>
              <a:rPr lang="sl-SI" altLang="sl-SI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tudenti</a:t>
            </a:r>
            <a:r>
              <a:rPr lang="sl-SI" altLang="sl-SI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sl-SI" altLang="sl-SI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imaju</a:t>
            </a:r>
            <a:r>
              <a:rPr lang="sl-SI" altLang="sl-SI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 na </a:t>
            </a:r>
            <a:r>
              <a:rPr lang="sl-SI" altLang="sl-SI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raspolaganju</a:t>
            </a:r>
            <a:r>
              <a:rPr lang="sl-SI" altLang="sl-SI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sl-SI" altLang="sl-SI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subvencionisanu</a:t>
            </a:r>
            <a:r>
              <a:rPr lang="sl-SI" altLang="sl-SI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en-US" altLang="sl-SI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studentsku</a:t>
            </a:r>
            <a:r>
              <a:rPr lang="en-US" altLang="sl-SI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sl-SI" altLang="sl-SI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hranu</a:t>
            </a:r>
            <a:r>
              <a:rPr lang="en-US" altLang="sl-SI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, </a:t>
            </a:r>
            <a:r>
              <a:rPr lang="en-US" altLang="sl-SI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dodatak</a:t>
            </a:r>
            <a:r>
              <a:rPr lang="en-US" altLang="sl-SI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en-US" altLang="sl-SI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na</a:t>
            </a:r>
            <a:r>
              <a:rPr lang="en-US" altLang="sl-SI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en-US" altLang="sl-SI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obrok</a:t>
            </a:r>
            <a:r>
              <a:rPr lang="en-US" altLang="sl-SI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en-US" altLang="sl-SI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oko</a:t>
            </a:r>
            <a:r>
              <a:rPr lang="en-US" altLang="sl-SI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 3 </a:t>
            </a:r>
            <a:r>
              <a:rPr lang="en-US" altLang="sl-SI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eura</a:t>
            </a:r>
            <a:r>
              <a:rPr lang="en-US" altLang="sl-SI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.</a:t>
            </a:r>
            <a:endParaRPr lang="en-US" sz="24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342900" indent="-342265">
              <a:buClr>
                <a:srgbClr val="134A70"/>
              </a:buClr>
              <a:buFont typeface="Arial"/>
              <a:buChar char="•"/>
            </a:pPr>
            <a:endParaRPr lang="en-US" sz="2400" b="0" strike="noStrike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635">
              <a:buClr>
                <a:srgbClr val="134A70"/>
              </a:buClr>
            </a:pPr>
            <a:endParaRPr lang="en-US" sz="2400" b="0" strike="noStrike" spc="-1" dirty="0">
              <a:solidFill>
                <a:srgbClr val="134A70"/>
              </a:solidFill>
              <a:latin typeface="Microsoft YaHei"/>
              <a:ea typeface="Microsoft YaHei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DFF3543-C4E4-455B-BB8A-9C0D509E6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777" y="1472973"/>
            <a:ext cx="2276475" cy="904875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1223F50-558B-4810-945D-B4C12EB05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32"/>
            <a:ext cx="384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200" b="0" i="0" u="none" strike="noStrike" cap="none" normalizeH="0" baseline="0" dirty="0">
                <a:ln>
                  <a:noFill/>
                </a:ln>
                <a:solidFill>
                  <a:srgbClr val="70757A"/>
                </a:solidFill>
                <a:effectLst/>
                <a:latin typeface="inherit"/>
              </a:rPr>
              <a:t>,</a:t>
            </a:r>
            <a:endParaRPr kumimoji="0" lang="sl-SI" altLang="sl-SI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C88D66E-EECD-4027-AA8C-D5700AE47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solidFill>
            <a:srgbClr val="1A73E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l-SI" altLang="sl-SI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sl-SI" altLang="sl-S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4"/>
          <p:cNvPicPr/>
          <p:nvPr/>
        </p:nvPicPr>
        <p:blipFill>
          <a:blip r:embed="rId2"/>
          <a:stretch/>
        </p:blipFill>
        <p:spPr>
          <a:xfrm>
            <a:off x="4680" y="0"/>
            <a:ext cx="12182040" cy="6857640"/>
          </a:xfrm>
          <a:prstGeom prst="rect">
            <a:avLst/>
          </a:prstGeom>
          <a:ln>
            <a:noFill/>
          </a:ln>
        </p:spPr>
      </p:pic>
      <p:sp>
        <p:nvSpPr>
          <p:cNvPr id="251" name="TextShape 1"/>
          <p:cNvSpPr txBox="1"/>
          <p:nvPr/>
        </p:nvSpPr>
        <p:spPr>
          <a:xfrm>
            <a:off x="3680280" y="500040"/>
            <a:ext cx="4830840" cy="602896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x-none" sz="4400" b="0" strike="noStrike" spc="-1" dirty="0">
                <a:solidFill>
                  <a:srgbClr val="2C8DD1"/>
                </a:solidFill>
                <a:latin typeface="Microsoft YaHei"/>
                <a:ea typeface="Microsoft YaHei"/>
              </a:rPr>
              <a:t>Prijavni </a:t>
            </a:r>
            <a:r>
              <a:rPr lang="x-none" sz="4400" spc="-1" dirty="0">
                <a:solidFill>
                  <a:srgbClr val="2C8DD1"/>
                </a:solidFill>
                <a:latin typeface="Microsoft YaHei"/>
                <a:ea typeface="Microsoft YaHei"/>
              </a:rPr>
              <a:t>postupak</a:t>
            </a:r>
            <a:endParaRPr lang="x-none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536238" y="1568080"/>
            <a:ext cx="10515240" cy="5128284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85000" lnSpcReduction="20000"/>
          </a:bodyPr>
          <a:lstStyle/>
          <a:p>
            <a:pPr marL="228600" indent="-227965">
              <a:lnSpc>
                <a:spcPct val="90000"/>
              </a:lnSpc>
              <a:spcBef>
                <a:spcPts val="1001"/>
              </a:spcBef>
              <a:buClr>
                <a:srgbClr val="2C8DD1"/>
              </a:buClr>
              <a:buFont typeface="Arial"/>
              <a:buChar char="•"/>
            </a:pPr>
            <a:r>
              <a:rPr lang="sr-Latn-BA" sz="2600" b="0" strike="noStrike" spc="-1" dirty="0">
                <a:solidFill>
                  <a:srgbClr val="2C8DD1"/>
                </a:solidFill>
                <a:latin typeface="Microsoft YaHei"/>
                <a:ea typeface="Microsoft YaHei"/>
              </a:rPr>
              <a:t>Prijavni </a:t>
            </a:r>
            <a:r>
              <a:rPr lang="sr-Latn-BA" sz="2600" spc="-1" dirty="0">
                <a:solidFill>
                  <a:srgbClr val="2C8DD1"/>
                </a:solidFill>
                <a:latin typeface="Microsoft YaHei"/>
                <a:ea typeface="Microsoft YaHei"/>
              </a:rPr>
              <a:t>rokovi</a:t>
            </a:r>
            <a:r>
              <a:rPr lang="en-US" sz="2600" spc="-1" dirty="0">
                <a:solidFill>
                  <a:srgbClr val="2C8DD1"/>
                </a:solidFill>
                <a:latin typeface="Microsoft YaHei"/>
                <a:ea typeface="Microsoft YaHei"/>
              </a:rPr>
              <a:t> (</a:t>
            </a:r>
            <a:r>
              <a:rPr lang="en-US" sz="2800" spc="-1" dirty="0">
                <a:solidFill>
                  <a:srgbClr val="134A70"/>
                </a:solidFill>
                <a:latin typeface="Microsoft YaHei"/>
                <a:ea typeface="Microsoft YaHei"/>
              </a:rPr>
              <a:t>za </a:t>
            </a:r>
            <a:r>
              <a:rPr lang="en-US" sz="28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tuje</a:t>
            </a:r>
            <a:r>
              <a:rPr lang="en-US" sz="28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sr-Latn-RS" sz="2800" spc="-1" dirty="0">
                <a:solidFill>
                  <a:srgbClr val="2C8DD1"/>
                </a:solidFill>
                <a:latin typeface="Microsoft YaHei"/>
                <a:ea typeface="Microsoft YaHei"/>
              </a:rPr>
              <a:t>državljane koji nisu završili srednju školu u Sloveniji</a:t>
            </a:r>
            <a:r>
              <a:rPr lang="en-US" sz="2800" spc="-1" dirty="0">
                <a:solidFill>
                  <a:srgbClr val="2C8DD1"/>
                </a:solidFill>
                <a:latin typeface="Microsoft YaHei"/>
                <a:ea typeface="Microsoft YaHei"/>
              </a:rPr>
              <a:t>)</a:t>
            </a:r>
          </a:p>
          <a:p>
            <a:pPr marL="1600200" lvl="3" indent="-227965">
              <a:lnSpc>
                <a:spcPct val="90000"/>
              </a:lnSpc>
              <a:spcBef>
                <a:spcPts val="499"/>
              </a:spcBef>
              <a:buClr>
                <a:srgbClr val="134A70"/>
              </a:buClr>
              <a:buFont typeface="Arial"/>
              <a:buChar char="•"/>
            </a:pPr>
            <a:r>
              <a:rPr lang="x-none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1.</a:t>
            </a:r>
            <a:r>
              <a:rPr lang="en-US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sr-Latn-BA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rok</a:t>
            </a:r>
            <a:r>
              <a:rPr lang="en-US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:</a:t>
            </a:r>
            <a:r>
              <a:rPr lang="x-none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en-US" sz="24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20</a:t>
            </a:r>
            <a:r>
              <a:rPr lang="x-none" sz="24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.</a:t>
            </a:r>
            <a:r>
              <a:rPr lang="en-US" sz="24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x-none" sz="24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2.</a:t>
            </a:r>
            <a:r>
              <a:rPr lang="en-US" sz="24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x-none" sz="24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–</a:t>
            </a:r>
            <a:r>
              <a:rPr lang="en-US" sz="24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en-US" sz="24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20. 7. 2025</a:t>
            </a:r>
            <a:r>
              <a:rPr lang="sr-Latn-RS" sz="24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.</a:t>
            </a:r>
            <a:r>
              <a:rPr lang="en-US" sz="24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  </a:t>
            </a:r>
          </a:p>
          <a:p>
            <a:pPr marL="1600200" lvl="3" indent="-227965">
              <a:lnSpc>
                <a:spcPct val="90000"/>
              </a:lnSpc>
              <a:spcBef>
                <a:spcPts val="499"/>
              </a:spcBef>
              <a:buClr>
                <a:srgbClr val="134A70"/>
              </a:buClr>
              <a:buFont typeface="Arial"/>
              <a:buChar char="•"/>
            </a:pPr>
            <a:r>
              <a:rPr lang="x-none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2.</a:t>
            </a:r>
            <a:r>
              <a:rPr lang="en-US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* </a:t>
            </a:r>
            <a:r>
              <a:rPr lang="sr-Latn-BA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rok</a:t>
            </a:r>
            <a:r>
              <a:rPr lang="en-US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: </a:t>
            </a:r>
            <a:r>
              <a:rPr lang="sl-SI" sz="24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13. 8. – 23. 8. 2025</a:t>
            </a:r>
            <a:r>
              <a:rPr lang="en-US" sz="24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.</a:t>
            </a:r>
            <a:br>
              <a:rPr lang="en-US" sz="1900" b="1" spc="-1" dirty="0">
                <a:solidFill>
                  <a:srgbClr val="134A70"/>
                </a:solidFill>
                <a:latin typeface="Microsoft YaHei"/>
                <a:ea typeface="Microsoft YaHei"/>
              </a:rPr>
            </a:br>
            <a:r>
              <a:rPr lang="en-US" sz="14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*</a:t>
            </a:r>
            <a:r>
              <a:rPr lang="sl-SI" sz="1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Ukoliko</a:t>
            </a:r>
            <a:r>
              <a:rPr lang="sl-SI" sz="1400" spc="-1" dirty="0">
                <a:solidFill>
                  <a:srgbClr val="134A70"/>
                </a:solidFill>
                <a:latin typeface="Microsoft YaHei"/>
                <a:ea typeface="Microsoft YaHei"/>
              </a:rPr>
              <a:t> i dalje </a:t>
            </a:r>
            <a:r>
              <a:rPr lang="sl-SI" sz="1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bude</a:t>
            </a:r>
            <a:r>
              <a:rPr lang="sl-SI" sz="14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sl-SI" sz="1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slobodnih</a:t>
            </a:r>
            <a:r>
              <a:rPr lang="sl-SI" sz="1400" spc="-1" dirty="0">
                <a:solidFill>
                  <a:srgbClr val="134A70"/>
                </a:solidFill>
                <a:latin typeface="Microsoft YaHei"/>
                <a:ea typeface="Microsoft YaHei"/>
              </a:rPr>
              <a:t> mesta</a:t>
            </a:r>
            <a:r>
              <a:rPr lang="en-US" sz="1400" spc="-1" dirty="0">
                <a:solidFill>
                  <a:srgbClr val="134A70"/>
                </a:solidFill>
                <a:latin typeface="Microsoft YaHei"/>
                <a:ea typeface="Microsoft YaHei"/>
              </a:rPr>
              <a:t>, </a:t>
            </a:r>
            <a:r>
              <a:rPr lang="sl-SI" sz="1400" spc="-1" dirty="0">
                <a:solidFill>
                  <a:srgbClr val="134A70"/>
                </a:solidFill>
                <a:latin typeface="Microsoft YaHei"/>
                <a:ea typeface="Microsoft YaHei"/>
              </a:rPr>
              <a:t>drugi period za </a:t>
            </a:r>
            <a:r>
              <a:rPr lang="sl-SI" sz="1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prijavu</a:t>
            </a:r>
            <a:r>
              <a:rPr lang="sl-SI" sz="14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sl-SI" sz="1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biće</a:t>
            </a:r>
            <a:r>
              <a:rPr lang="sl-SI" sz="1400" spc="-1" dirty="0">
                <a:solidFill>
                  <a:srgbClr val="134A70"/>
                </a:solidFill>
                <a:latin typeface="Microsoft YaHei"/>
                <a:ea typeface="Microsoft YaHei"/>
              </a:rPr>
              <a:t> objavljen u avgustu</a:t>
            </a:r>
            <a:endParaRPr lang="en-US" sz="14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1600200" lvl="3" indent="-227965">
              <a:lnSpc>
                <a:spcPct val="90000"/>
              </a:lnSpc>
              <a:spcBef>
                <a:spcPts val="499"/>
              </a:spcBef>
              <a:buClr>
                <a:srgbClr val="134A70"/>
              </a:buClr>
              <a:buFont typeface="Arial"/>
              <a:buChar char="•"/>
            </a:pPr>
            <a:endParaRPr lang="x-none" sz="14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228600" indent="-227965">
              <a:lnSpc>
                <a:spcPct val="90000"/>
              </a:lnSpc>
              <a:spcBef>
                <a:spcPts val="1001"/>
              </a:spcBef>
              <a:buClr>
                <a:srgbClr val="2C8DD1"/>
              </a:buClr>
              <a:buFont typeface="Arial"/>
              <a:buChar char="•"/>
            </a:pPr>
            <a:r>
              <a:rPr lang="x-none" sz="2600" spc="-1" dirty="0">
                <a:solidFill>
                  <a:srgbClr val="2C8DD1"/>
                </a:solidFill>
                <a:latin typeface="Microsoft YaHei"/>
                <a:ea typeface="Microsoft YaHei"/>
              </a:rPr>
              <a:t>Podnošenje elektronske prijave</a:t>
            </a:r>
            <a:r>
              <a:rPr lang="en-US" sz="2600" spc="-1" dirty="0">
                <a:solidFill>
                  <a:srgbClr val="2C8DD1"/>
                </a:solidFill>
                <a:latin typeface="Microsoft YaHei"/>
                <a:ea typeface="Microsoft YaHei"/>
              </a:rPr>
              <a:t> (</a:t>
            </a:r>
            <a:r>
              <a:rPr lang="sl-SI" sz="2600" spc="-1" dirty="0">
                <a:solidFill>
                  <a:srgbClr val="2C8DD1"/>
                </a:solidFill>
                <a:latin typeface="Microsoft YaHei"/>
                <a:ea typeface="Microsoft YaHei"/>
              </a:rPr>
              <a:t>i</a:t>
            </a:r>
            <a:r>
              <a:rPr lang="en-US" sz="2600" spc="-1" dirty="0">
                <a:solidFill>
                  <a:srgbClr val="2C8DD1"/>
                </a:solidFill>
                <a:latin typeface="Microsoft YaHei"/>
                <a:ea typeface="Microsoft YaHei"/>
              </a:rPr>
              <a:t> </a:t>
            </a:r>
            <a:r>
              <a:rPr lang="sr-Latn-BA" sz="2600" spc="-1" dirty="0">
                <a:solidFill>
                  <a:srgbClr val="2C8DD1"/>
                </a:solidFill>
                <a:latin typeface="Microsoft YaHei"/>
                <a:ea typeface="Microsoft YaHei"/>
              </a:rPr>
              <a:t>priloga</a:t>
            </a:r>
            <a:r>
              <a:rPr lang="en-US" sz="2600" spc="-1" dirty="0">
                <a:solidFill>
                  <a:srgbClr val="2C8DD1"/>
                </a:solidFill>
                <a:latin typeface="Microsoft YaHei"/>
                <a:ea typeface="Microsoft YaHei"/>
              </a:rPr>
              <a:t>)</a:t>
            </a: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134A70"/>
              </a:buClr>
              <a:buFont typeface="Arial"/>
              <a:buChar char="•"/>
            </a:pPr>
            <a:r>
              <a:rPr lang="x-none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Portal eVŠ: </a:t>
            </a:r>
            <a:r>
              <a:rPr lang="x-none" sz="2200" b="1" u="sng" spc="-1" dirty="0">
                <a:solidFill>
                  <a:srgbClr val="0563C1"/>
                </a:solidFill>
                <a:latin typeface="Microsoft YaHei"/>
                <a:ea typeface="Microsoft YaHei"/>
                <a:hlinkClick r:id="rId3"/>
              </a:rPr>
              <a:t>https://portal.evs.gov.si/prijava/</a:t>
            </a:r>
            <a:endParaRPr lang="en-US" sz="2200" b="1" u="sng" spc="-1" dirty="0">
              <a:solidFill>
                <a:srgbClr val="0563C1"/>
              </a:solidFill>
              <a:latin typeface="Microsoft YaHei"/>
              <a:ea typeface="Microsoft YaHei"/>
            </a:endParaRP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134A70"/>
              </a:buClr>
              <a:buFont typeface="Arial"/>
              <a:buChar char="•"/>
            </a:pPr>
            <a:r>
              <a:rPr lang="sr-Latn-BA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Prilozi su navedeni na našoj web </a:t>
            </a:r>
            <a:r>
              <a:rPr lang="sl-SI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stranici</a:t>
            </a:r>
            <a:r>
              <a:rPr lang="en-US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. Š</a:t>
            </a:r>
            <a:r>
              <a:rPr lang="sr-Latn-RS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alju</a:t>
            </a:r>
            <a:r>
              <a:rPr lang="de-AT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 se </a:t>
            </a:r>
            <a:r>
              <a:rPr lang="de-AT" sz="22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elektronsk</a:t>
            </a:r>
            <a:r>
              <a:rPr lang="sr-Latn-RS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i</a:t>
            </a:r>
            <a:r>
              <a:rPr lang="de-AT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sr-Latn-RS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zajedno sa prijavom </a:t>
            </a:r>
            <a:r>
              <a:rPr lang="de-AT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(scan ali </a:t>
            </a:r>
            <a:r>
              <a:rPr lang="de-AT" sz="22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fotografija</a:t>
            </a:r>
            <a:r>
              <a:rPr lang="de-AT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).</a:t>
            </a:r>
          </a:p>
          <a:p>
            <a:pPr marL="457835" lvl="1">
              <a:lnSpc>
                <a:spcPct val="90000"/>
              </a:lnSpc>
              <a:spcBef>
                <a:spcPts val="499"/>
              </a:spcBef>
              <a:buClr>
                <a:srgbClr val="134A70"/>
              </a:buClr>
            </a:pPr>
            <a:endParaRPr lang="de-AT" sz="22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457835" indent="-457200">
              <a:lnSpc>
                <a:spcPct val="90000"/>
              </a:lnSpc>
              <a:spcBef>
                <a:spcPts val="499"/>
              </a:spcBef>
              <a:buClr>
                <a:srgbClr val="134A70"/>
              </a:buClr>
              <a:buFont typeface="Arial" panose="020B0604020202020204" pitchFamily="34" charset="0"/>
              <a:buChar char="•"/>
            </a:pPr>
            <a:r>
              <a:rPr lang="de-AT" sz="2600" spc="-1" dirty="0" err="1">
                <a:solidFill>
                  <a:srgbClr val="2C8DD1"/>
                </a:solidFill>
                <a:latin typeface="Microsoft YaHei"/>
                <a:ea typeface="Microsoft YaHei"/>
              </a:rPr>
              <a:t>Upis</a:t>
            </a:r>
            <a:endParaRPr lang="de-AT" sz="2600" spc="-1" dirty="0">
              <a:solidFill>
                <a:srgbClr val="2C8DD1"/>
              </a:solidFill>
              <a:latin typeface="Microsoft YaHei"/>
              <a:ea typeface="Microsoft YaHei"/>
            </a:endParaRPr>
          </a:p>
          <a:p>
            <a:pPr marL="800735" lvl="1" indent="-342900">
              <a:lnSpc>
                <a:spcPct val="90000"/>
              </a:lnSpc>
              <a:spcBef>
                <a:spcPts val="499"/>
              </a:spcBef>
              <a:buClr>
                <a:srgbClr val="134A70"/>
              </a:buClr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Pre </a:t>
            </a:r>
            <a:r>
              <a:rPr lang="en-US" sz="22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upisa</a:t>
            </a:r>
            <a:r>
              <a:rPr lang="bs-Latn-BA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 se sprovodi postupak priznavanja stranog obrazovanja, i to od strane Fakulteta. </a:t>
            </a:r>
            <a:endParaRPr lang="de-AT" sz="22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800735" lvl="1" indent="-342900">
              <a:lnSpc>
                <a:spcPct val="90000"/>
              </a:lnSpc>
              <a:spcBef>
                <a:spcPts val="499"/>
              </a:spcBef>
              <a:buClr>
                <a:srgbClr val="134A70"/>
              </a:buClr>
              <a:buFont typeface="Arial" panose="020B0604020202020204" pitchFamily="34" charset="0"/>
              <a:buChar char="•"/>
            </a:pPr>
            <a:r>
              <a:rPr lang="de-AT" sz="22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Prijem</a:t>
            </a:r>
            <a:r>
              <a:rPr lang="de-AT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 na </a:t>
            </a:r>
            <a:r>
              <a:rPr lang="de-AT" sz="22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fakultete</a:t>
            </a:r>
            <a:r>
              <a:rPr lang="de-AT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, </a:t>
            </a:r>
            <a:r>
              <a:rPr lang="de-AT" sz="22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će</a:t>
            </a:r>
            <a:r>
              <a:rPr lang="de-AT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 se </a:t>
            </a:r>
            <a:r>
              <a:rPr lang="de-AT" sz="22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obaviti</a:t>
            </a:r>
            <a:r>
              <a:rPr lang="de-AT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 u </a:t>
            </a:r>
            <a:r>
              <a:rPr lang="de-AT" sz="22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avgustu</a:t>
            </a:r>
            <a:endParaRPr lang="de-AT" sz="22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800735" lvl="1" indent="-342900">
              <a:lnSpc>
                <a:spcPct val="90000"/>
              </a:lnSpc>
              <a:spcBef>
                <a:spcPts val="499"/>
              </a:spcBef>
              <a:buClr>
                <a:srgbClr val="134A70"/>
              </a:buClr>
              <a:buFont typeface="Arial" panose="020B0604020202020204" pitchFamily="34" charset="0"/>
              <a:buChar char="•"/>
            </a:pPr>
            <a:r>
              <a:rPr lang="de-AT" sz="22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Sve</a:t>
            </a:r>
            <a:r>
              <a:rPr lang="de-AT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de-AT" sz="22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informacije</a:t>
            </a:r>
            <a:r>
              <a:rPr lang="de-AT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de-AT" sz="22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ćete</a:t>
            </a:r>
            <a:r>
              <a:rPr lang="de-AT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de-AT" sz="22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dobiti</a:t>
            </a:r>
            <a:r>
              <a:rPr lang="de-AT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de-AT" sz="22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putem</a:t>
            </a:r>
            <a:r>
              <a:rPr lang="de-AT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 e-</a:t>
            </a:r>
            <a:r>
              <a:rPr lang="de-AT" sz="22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pošte</a:t>
            </a:r>
            <a:endParaRPr lang="de-AT" sz="22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457835" lvl="1">
              <a:lnSpc>
                <a:spcPct val="90000"/>
              </a:lnSpc>
              <a:spcBef>
                <a:spcPts val="499"/>
              </a:spcBef>
              <a:buClr>
                <a:srgbClr val="134A70"/>
              </a:buClr>
            </a:pPr>
            <a:endParaRPr lang="de-AT" sz="22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457835" lvl="1">
              <a:lnSpc>
                <a:spcPct val="90000"/>
              </a:lnSpc>
              <a:spcBef>
                <a:spcPts val="499"/>
              </a:spcBef>
              <a:buClr>
                <a:srgbClr val="134A70"/>
              </a:buClr>
            </a:pPr>
            <a:br>
              <a:rPr lang="de-AT" sz="2200" spc="-1" dirty="0">
                <a:solidFill>
                  <a:srgbClr val="134A70"/>
                </a:solidFill>
                <a:latin typeface="Microsoft YaHei"/>
                <a:ea typeface="Microsoft YaHei"/>
              </a:rPr>
            </a:br>
            <a:r>
              <a:rPr lang="de-AT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D</a:t>
            </a:r>
            <a:r>
              <a:rPr lang="pl-PL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ostupni smo za pomoć pri </a:t>
            </a:r>
            <a:r>
              <a:rPr lang="en-US" sz="22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podnošenju</a:t>
            </a:r>
            <a:r>
              <a:rPr lang="en-US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en-US" sz="22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elektronske</a:t>
            </a:r>
            <a:r>
              <a:rPr lang="en-US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en-US" sz="22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prijave</a:t>
            </a:r>
            <a:r>
              <a:rPr lang="en-US" sz="2200" spc="-1" dirty="0">
                <a:solidFill>
                  <a:srgbClr val="134A70"/>
                </a:solidFill>
                <a:latin typeface="Microsoft YaHei"/>
                <a:ea typeface="Microsoft YaHei"/>
              </a:rPr>
              <a:t>.</a:t>
            </a:r>
            <a:endParaRPr lang="sl-SI" sz="2200" spc="-1" dirty="0">
              <a:solidFill>
                <a:srgbClr val="134A70"/>
              </a:solidFill>
              <a:latin typeface="Microsoft YaHei"/>
              <a:ea typeface="Microsoft YaHei"/>
            </a:endParaRPr>
          </a:p>
        </p:txBody>
      </p:sp>
      <p:pic>
        <p:nvPicPr>
          <p:cNvPr id="5" name="Graphic 25" descr="Document">
            <a:extLst>
              <a:ext uri="{FF2B5EF4-FFF2-40B4-BE49-F238E27FC236}">
                <a16:creationId xmlns:a16="http://schemas.microsoft.com/office/drawing/2014/main" id="{E3C3920B-000A-4A2B-9077-604AF3618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5057" y="4774447"/>
            <a:ext cx="1325563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7414682-227C-490A-9DF1-B074491FC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61" y="0"/>
            <a:ext cx="12182475" cy="6858000"/>
          </a:xfrm>
          <a:prstGeom prst="rect">
            <a:avLst/>
          </a:prstGeom>
        </p:spPr>
      </p:pic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83832" y="485811"/>
            <a:ext cx="5109816" cy="524024"/>
          </a:xfrm>
        </p:spPr>
        <p:txBody>
          <a:bodyPr/>
          <a:lstStyle/>
          <a:p>
            <a:pPr eaLnBrk="1" hangingPunct="1">
              <a:tabLst>
                <a:tab pos="4933950" algn="l"/>
              </a:tabLst>
              <a:defRPr/>
            </a:pPr>
            <a:r>
              <a:rPr lang="en-US" sz="2800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</a:t>
            </a:r>
            <a:r>
              <a:rPr lang="sr-Latn-RS" sz="2800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KUMENTACIJA </a:t>
            </a:r>
            <a:br>
              <a:rPr lang="sr-Latn-RS" sz="2800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sz="2800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za</a:t>
            </a:r>
            <a:r>
              <a:rPr lang="sr-Latn-RS" sz="2800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post</a:t>
            </a:r>
            <a:r>
              <a:rPr lang="sr-Latn-RS" sz="2800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</a:t>
            </a:r>
            <a:r>
              <a:rPr lang="en-US" sz="2800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</a:t>
            </a:r>
            <a:r>
              <a:rPr lang="sr-Latn-RS" sz="2800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ak</a:t>
            </a:r>
            <a:r>
              <a:rPr lang="en-US" sz="2800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priznavanja</a:t>
            </a:r>
            <a:r>
              <a:rPr lang="en-US" sz="2800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r-Latn-RS" sz="2800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inostranog obrazovanja</a:t>
            </a:r>
            <a:endParaRPr lang="sl-SI" sz="2800" dirty="0">
              <a:solidFill>
                <a:srgbClr val="2C8DD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Ograda številke diapoz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327EE9-572A-4157-86BA-DE0D9F9C3D5C}" type="slidenum">
              <a:rPr lang="sl-SI"/>
              <a:pPr>
                <a:defRPr/>
              </a:pPr>
              <a:t>18</a:t>
            </a:fld>
            <a:endParaRPr lang="sl-SI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110372" y="1621152"/>
            <a:ext cx="11089232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Fotografiju </a:t>
            </a:r>
            <a:r>
              <a:rPr lang="en-US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ili</a:t>
            </a:r>
            <a:r>
              <a:rPr lang="en-US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skenirani</a:t>
            </a:r>
            <a:r>
              <a:rPr lang="en-US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primerak</a:t>
            </a:r>
            <a:r>
              <a:rPr lang="en-US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b="1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dokumenta</a:t>
            </a:r>
            <a:r>
              <a:rPr lang="en-US" b="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o </a:t>
            </a:r>
            <a:r>
              <a:rPr lang="en-US" b="1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zavr</a:t>
            </a:r>
            <a:r>
              <a:rPr lang="sr-Latn-RS" b="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šetku obrazovanja u inostranstvu</a:t>
            </a:r>
            <a:r>
              <a:rPr lang="sl-SI" b="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l-SI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(diploma srednje škole)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Fotografiju ili skeniranu </a:t>
            </a:r>
            <a:r>
              <a:rPr lang="sl-SI" b="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potvrdu o sadržaju i trajanju obrazovanja, </a:t>
            </a:r>
            <a:r>
              <a:rPr lang="sl-SI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kao i ispunjenim obavezama tokom školovanja (svedočanstva za svaku godinu srednje škole).</a:t>
            </a:r>
            <a:endParaRPr lang="en-US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i="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sl-SI" sz="1500" i="1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Fotografiju</a:t>
            </a:r>
            <a:r>
              <a:rPr lang="sl-SI" sz="1500" i="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ili skenirani primerak </a:t>
            </a:r>
            <a:r>
              <a:rPr lang="sl-SI" sz="1500" b="1" i="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prevoda</a:t>
            </a:r>
            <a:r>
              <a:rPr lang="sl-SI" sz="1500" i="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r-Latn-RS" sz="1500" i="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dokumenata iz tačke 1 i tačke 2 </a:t>
            </a:r>
            <a:r>
              <a:rPr lang="en-US" sz="1500" i="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sl-SI" sz="1500" i="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 slovenački ili engleski jezik</a:t>
            </a:r>
            <a:r>
              <a:rPr lang="en-US" sz="1500" i="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 </a:t>
            </a:r>
            <a:r>
              <a:rPr lang="sl-SI" sz="1500" i="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ukoliko dokument nije napisan na slovenačkom, hrvatskom, bosanskom, srpskom ili engleskom, ili je napisan ćirilicom ili rukopisom. Dovoljna je kopija prevoda koju je uradio ovlašćeni sudski </a:t>
            </a:r>
            <a:r>
              <a:rPr lang="sl-SI" sz="1500" i="1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tumač</a:t>
            </a:r>
            <a:r>
              <a:rPr lang="sl-SI" sz="1500" i="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en-US" sz="1500" i="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sl-SI" sz="1500" i="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sz="1500" i="1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l-SI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Skeniran ili fotografisan, lično potpisan (potpis kandidata), </a:t>
            </a:r>
            <a:r>
              <a:rPr lang="sl-SI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4"/>
              </a:rPr>
              <a:t>hronološki opis celokupnog obrazovanja</a:t>
            </a:r>
            <a:r>
              <a:rPr lang="en-US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l-SI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Skeniran ili fotografisan lični dokument:</a:t>
            </a:r>
          </a:p>
          <a:p>
            <a:pPr lvl="1"/>
            <a:r>
              <a:rPr lang="en-US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 </a:t>
            </a:r>
            <a:r>
              <a:rPr lang="sl-SI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Državljani Evropske unije: lična karta ili pasoš (</a:t>
            </a:r>
            <a:r>
              <a:rPr lang="sr-Latn-RS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strana sa ličnim podacima)</a:t>
            </a:r>
            <a:endParaRPr lang="sl-SI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en-US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 </a:t>
            </a:r>
            <a:r>
              <a:rPr lang="sl-SI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Strani državljani iz zemalja koje nisu članice EU:</a:t>
            </a:r>
            <a:br>
              <a:rPr lang="sl-SI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sl-SI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pasoš (stranica sa ličnim podacima).</a:t>
            </a:r>
            <a:endParaRPr lang="en-US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l-SI" sz="2200" dirty="0">
              <a:solidFill>
                <a:srgbClr val="0A3C7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D16F524-C854-4FBB-BD76-A5007C55C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527" y="4405112"/>
            <a:ext cx="2877370" cy="195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37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571DED0-56A9-6A4A-BADC-154ECBBA3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541" y="224608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95044-E289-F441-960C-B8BC07FC1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504" y="224608"/>
            <a:ext cx="5189221" cy="1325563"/>
          </a:xfrm>
        </p:spPr>
        <p:txBody>
          <a:bodyPr/>
          <a:lstStyle/>
          <a:p>
            <a:pPr algn="ctr"/>
            <a:r>
              <a:rPr lang="sr-Latn-RS" sz="3000" b="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VAŽNI DATUMI</a:t>
            </a:r>
            <a:endParaRPr lang="x-none" sz="3000" b="1" dirty="0">
              <a:solidFill>
                <a:srgbClr val="2C8DD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BD7D4-7CF1-264C-9266-25425218E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65" y="3243040"/>
            <a:ext cx="11361421" cy="2804224"/>
          </a:xfrm>
        </p:spPr>
        <p:txBody>
          <a:bodyPr numCol="2">
            <a:normAutofit/>
          </a:bodyPr>
          <a:lstStyle/>
          <a:p>
            <a:endParaRPr lang="sl-SI" dirty="0"/>
          </a:p>
          <a:p>
            <a:pPr marL="0" indent="0">
              <a:lnSpc>
                <a:spcPct val="120000"/>
              </a:lnSpc>
              <a:buNone/>
            </a:pPr>
            <a:r>
              <a:rPr lang="x-none" sz="3000" u="sng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pPr marL="457200" lvl="1" indent="0">
              <a:buNone/>
            </a:pPr>
            <a:endParaRPr lang="x-none" sz="26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endParaRPr lang="x-none" sz="26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1" indent="0">
              <a:buNone/>
            </a:pPr>
            <a:endParaRPr lang="x-none" sz="20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248B9B-80FB-9440-AC4B-73F92A686EA8}"/>
              </a:ext>
            </a:extLst>
          </p:cNvPr>
          <p:cNvSpPr txBox="1"/>
          <p:nvPr/>
        </p:nvSpPr>
        <p:spPr>
          <a:xfrm>
            <a:off x="4976398" y="3859948"/>
            <a:ext cx="33789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000" b="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POZIVAMO VAS!</a:t>
            </a:r>
            <a:endParaRPr lang="x-none" sz="3000" b="1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2" name="Graphic 21" descr="Information">
            <a:extLst>
              <a:ext uri="{FF2B5EF4-FFF2-40B4-BE49-F238E27FC236}">
                <a16:creationId xmlns:a16="http://schemas.microsoft.com/office/drawing/2014/main" id="{9FD895CD-F7ED-984E-A15B-76B0DBBC8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57" y="1966284"/>
            <a:ext cx="1325563" cy="132556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2CB6AD7C-E7F8-4356-9D10-54D626915C42}"/>
              </a:ext>
            </a:extLst>
          </p:cNvPr>
          <p:cNvSpPr txBox="1"/>
          <p:nvPr/>
        </p:nvSpPr>
        <p:spPr>
          <a:xfrm>
            <a:off x="1772666" y="2350390"/>
            <a:ext cx="964101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5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Pozvani ste da nas </a:t>
            </a:r>
            <a:r>
              <a:rPr lang="en-US" sz="25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kontaktirate</a:t>
            </a:r>
            <a:r>
              <a:rPr lang="en-US" sz="25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5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</a:t>
            </a:r>
            <a:r>
              <a:rPr lang="en-US" sz="25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e-</a:t>
            </a:r>
            <a:r>
              <a:rPr lang="sr-Latn-RS" sz="25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adresi</a:t>
            </a:r>
            <a:r>
              <a:rPr lang="en-US" sz="25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en-US" sz="2800" spc="-1" dirty="0">
                <a:solidFill>
                  <a:srgbClr val="134A70"/>
                </a:solidFill>
                <a:latin typeface="Microsoft YaHei"/>
                <a:ea typeface="Microsoft YaHei"/>
                <a:hlinkClick r:id="rId5"/>
              </a:rPr>
              <a:t>referat@mfdps.si</a:t>
            </a:r>
            <a:endParaRPr lang="en-US" sz="28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algn="ctr"/>
            <a:r>
              <a:rPr lang="en-US" sz="2800" spc="-1" dirty="0">
                <a:solidFill>
                  <a:srgbClr val="134A70"/>
                </a:solidFill>
                <a:latin typeface="Microsoft YaHei"/>
                <a:ea typeface="Microsoft YaHei"/>
                <a:hlinkClick r:id="rId6"/>
              </a:rPr>
              <a:t>jelena.zepinic@mfdps.si</a:t>
            </a:r>
            <a:r>
              <a:rPr lang="en-US" sz="28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</a:p>
          <a:p>
            <a:pPr algn="ctr"/>
            <a:endParaRPr lang="en-US" sz="28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algn="ctr"/>
            <a:endParaRPr lang="en-US" sz="28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algn="ctr"/>
            <a:endParaRPr lang="en-US" sz="2800" spc="-1" dirty="0"/>
          </a:p>
          <a:p>
            <a:pPr algn="ctr"/>
            <a:endParaRPr lang="en-US" sz="25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8216FAC-E3CC-495C-8BA4-92715FFD7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831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4"/>
          <p:cNvPicPr/>
          <p:nvPr/>
        </p:nvPicPr>
        <p:blipFill>
          <a:blip r:embed="rId2"/>
          <a:stretch/>
        </p:blipFill>
        <p:spPr>
          <a:xfrm>
            <a:off x="0" y="227524"/>
            <a:ext cx="12182040" cy="6857640"/>
          </a:xfrm>
          <a:prstGeom prst="rect">
            <a:avLst/>
          </a:prstGeom>
          <a:ln>
            <a:noFill/>
          </a:ln>
        </p:spPr>
      </p:pic>
      <p:sp>
        <p:nvSpPr>
          <p:cNvPr id="128" name="TextShape 1"/>
          <p:cNvSpPr txBox="1"/>
          <p:nvPr/>
        </p:nvSpPr>
        <p:spPr>
          <a:xfrm>
            <a:off x="4129514" y="227524"/>
            <a:ext cx="5631120" cy="932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4000"/>
          </a:bodyPr>
          <a:lstStyle/>
          <a:p>
            <a:pPr algn="ctr">
              <a:lnSpc>
                <a:spcPct val="90000"/>
              </a:lnSpc>
            </a:pPr>
            <a:r>
              <a:rPr lang="en-US" sz="3000" b="1" strike="noStrike" spc="-1" dirty="0">
                <a:solidFill>
                  <a:srgbClr val="2C8DD1"/>
                </a:solidFill>
                <a:latin typeface="Microsoft YaHei"/>
                <a:ea typeface="Microsoft YaHei"/>
              </a:rPr>
              <a:t>CELJE</a:t>
            </a:r>
            <a:endParaRPr lang="x-none" sz="3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9960" y="1160284"/>
            <a:ext cx="11079733" cy="4598546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5500"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x-none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AF48623B-C345-4259-91AD-7C336142C5B0}"/>
              </a:ext>
            </a:extLst>
          </p:cNvPr>
          <p:cNvSpPr/>
          <p:nvPr/>
        </p:nvSpPr>
        <p:spPr>
          <a:xfrm>
            <a:off x="570214" y="1458365"/>
            <a:ext cx="6736021" cy="6576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800"/>
              </a:spcAft>
            </a:pPr>
            <a:r>
              <a:rPr lang="en-US" altLang="sl-SI" sz="2400" spc="-1" dirty="0" err="1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Fakultet</a:t>
            </a:r>
            <a:r>
              <a:rPr lang="en-US" altLang="sl-SI" sz="2400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se </a:t>
            </a:r>
            <a:r>
              <a:rPr lang="en-US" altLang="sl-SI" sz="2400" spc="-1" dirty="0" err="1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nalazi</a:t>
            </a:r>
            <a:r>
              <a:rPr lang="en-US" altLang="sl-SI" sz="2400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u </a:t>
            </a:r>
            <a:r>
              <a:rPr lang="en-US" altLang="sl-SI" sz="2200" b="1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Celju</a:t>
            </a:r>
            <a:r>
              <a:rPr lang="en-US" altLang="sl-SI" sz="2400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-US" altLang="sl-SI" sz="2400" spc="-1" dirty="0" err="1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preko</a:t>
            </a:r>
            <a:r>
              <a:rPr lang="en-US" altLang="sl-SI" sz="2400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puta </a:t>
            </a:r>
            <a:r>
              <a:rPr lang="en-US" altLang="sl-SI" sz="2400" spc="-1" dirty="0" err="1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glavne</a:t>
            </a:r>
            <a:r>
              <a:rPr lang="en-US" altLang="sl-SI" sz="2400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sl-SI" sz="2400" spc="-1" dirty="0" err="1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autobuske</a:t>
            </a:r>
            <a:r>
              <a:rPr lang="en-US" altLang="sl-SI" sz="2400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sl-SI" sz="2400" spc="-1" dirty="0" err="1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stanice</a:t>
            </a:r>
            <a:r>
              <a:rPr lang="en-US" altLang="sl-SI" sz="2400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sl-SI" sz="2400" spc="-1" dirty="0" err="1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</a:t>
            </a:r>
            <a:r>
              <a:rPr lang="en-US" altLang="sl-SI" sz="2400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sl-SI" sz="2400" spc="-1" dirty="0" err="1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blizu</a:t>
            </a:r>
            <a:r>
              <a:rPr lang="en-US" altLang="sl-SI" sz="2400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sl-SI" sz="2400" spc="-1" dirty="0" err="1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železničke</a:t>
            </a:r>
            <a:r>
              <a:rPr lang="en-US" altLang="sl-SI" sz="2400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sl-SI" sz="2400" spc="-1" dirty="0" err="1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stanice</a:t>
            </a:r>
            <a:endParaRPr lang="en-US" altLang="sl-SI" sz="2400" spc="-1" dirty="0">
              <a:solidFill>
                <a:srgbClr val="2C8DD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Bef>
                <a:spcPct val="0"/>
              </a:spcBef>
              <a:spcAft>
                <a:spcPts val="800"/>
              </a:spcAft>
            </a:pP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sufinansiran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gradski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prevoz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>
              <a:spcBef>
                <a:spcPct val="0"/>
              </a:spcBef>
              <a:spcAft>
                <a:spcPts val="800"/>
              </a:spcAft>
            </a:pPr>
            <a:endParaRPr lang="en-US" altLang="sl-SI" sz="1400" spc="-1" dirty="0">
              <a:solidFill>
                <a:srgbClr val="2C8DD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Bef>
                <a:spcPct val="0"/>
              </a:spcBef>
              <a:spcAft>
                <a:spcPts val="800"/>
              </a:spcAft>
            </a:pPr>
            <a:r>
              <a:rPr lang="en-US" altLang="sl-SI" sz="2400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STANOVNICI</a:t>
            </a:r>
            <a:r>
              <a:rPr lang="sl-SI" altLang="sl-SI" sz="2400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37.122 (v 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opčini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50.000)</a:t>
            </a:r>
            <a:endParaRPr lang="sl-SI" altLang="sl-SI" sz="22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Bef>
                <a:spcPct val="0"/>
              </a:spcBef>
              <a:spcAft>
                <a:spcPts val="800"/>
              </a:spcAft>
            </a:pPr>
            <a:r>
              <a:rPr lang="en-US" altLang="sl-SI" sz="2400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VELIČINA</a:t>
            </a:r>
            <a:r>
              <a:rPr lang="sl-SI" altLang="sl-SI" sz="2400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22,714 km2</a:t>
            </a:r>
            <a:r>
              <a:rPr lang="en-US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; 4. grad po </a:t>
            </a:r>
            <a:r>
              <a:rPr lang="en-US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veličini</a:t>
            </a:r>
            <a:r>
              <a:rPr lang="en-US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pPr>
              <a:spcBef>
                <a:spcPct val="0"/>
              </a:spcBef>
              <a:spcAft>
                <a:spcPts val="800"/>
              </a:spcAft>
            </a:pPr>
            <a:r>
              <a:rPr lang="en-US" altLang="sl-SI" sz="2400" spc="-1" dirty="0" err="1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Valuta</a:t>
            </a:r>
            <a:r>
              <a:rPr lang="sl-SI" altLang="sl-SI" sz="2400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sl-SI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Euro</a:t>
            </a:r>
            <a:endParaRPr lang="en-US" altLang="sl-SI" sz="22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Bef>
                <a:spcPct val="0"/>
              </a:spcBef>
              <a:spcAft>
                <a:spcPts val="800"/>
              </a:spcAft>
            </a:pP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Sat 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vožnje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od 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glavnog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grada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(Ljubljana)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None/>
            </a:pPr>
            <a:endParaRPr lang="sl-SI" altLang="sl-SI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sl-SI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Celje je </a:t>
            </a:r>
            <a:r>
              <a:rPr lang="sl-SI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značajan</a:t>
            </a:r>
            <a:r>
              <a:rPr lang="sl-SI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l-SI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sajamski</a:t>
            </a:r>
            <a:r>
              <a:rPr lang="sl-SI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i </a:t>
            </a:r>
            <a:r>
              <a:rPr lang="sl-SI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manifestacijski</a:t>
            </a:r>
            <a:r>
              <a:rPr lang="sl-SI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l-SI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centar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sl-SI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Grad ima nekoliko gimnazija, srednjih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šk</a:t>
            </a:r>
            <a:r>
              <a:rPr lang="sl-SI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ola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fakulteta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Sve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važne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institucije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u 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blizini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(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bolnica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biblioteka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pošta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-US" altLang="sl-SI" sz="22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muzej</a:t>
            </a:r>
            <a:r>
              <a:rPr lang="en-US" altLang="sl-SI" sz="22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...)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None/>
            </a:pPr>
            <a:endParaRPr lang="en-US" altLang="sl-SI" sz="22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None/>
            </a:pPr>
            <a:endParaRPr lang="en-US" altLang="sl-SI" sz="22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None/>
            </a:pPr>
            <a:endParaRPr lang="sl-SI" altLang="sl-SI" dirty="0">
              <a:latin typeface="Arial" panose="020B0604020202020204" pitchFamily="34" charset="0"/>
            </a:endParaRPr>
          </a:p>
        </p:txBody>
      </p:sp>
      <p:pic>
        <p:nvPicPr>
          <p:cNvPr id="9" name="Picture 7" descr="Stari grad Celje">
            <a:extLst>
              <a:ext uri="{FF2B5EF4-FFF2-40B4-BE49-F238E27FC236}">
                <a16:creationId xmlns:a16="http://schemas.microsoft.com/office/drawing/2014/main" id="{EFB6E66F-CB54-4094-8204-4A3C0BB43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/>
          <a:stretch>
            <a:fillRect/>
          </a:stretch>
        </p:blipFill>
        <p:spPr bwMode="auto">
          <a:xfrm>
            <a:off x="7740511" y="1323021"/>
            <a:ext cx="3697964" cy="264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7904EB7-0861-4144-B4EE-AC2451AC6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3908" y="4343811"/>
            <a:ext cx="4818092" cy="226968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254" name="Content Placeholder 4"/>
          <p:cNvPicPr/>
          <p:nvPr/>
        </p:nvPicPr>
        <p:blipFill>
          <a:blip r:embed="rId2"/>
          <a:srcRect b="20"/>
          <a:stretch/>
        </p:blipFill>
        <p:spPr>
          <a:xfrm>
            <a:off x="-5878" y="6383"/>
            <a:ext cx="12191760" cy="6856200"/>
          </a:xfrm>
          <a:prstGeom prst="rect">
            <a:avLst/>
          </a:prstGeom>
          <a:ln>
            <a:noFill/>
          </a:ln>
        </p:spPr>
      </p:pic>
      <p:sp>
        <p:nvSpPr>
          <p:cNvPr id="255" name="CustomShape 2"/>
          <p:cNvSpPr/>
          <p:nvPr/>
        </p:nvSpPr>
        <p:spPr>
          <a:xfrm>
            <a:off x="3025080" y="1904760"/>
            <a:ext cx="6141240" cy="9526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/>
            <a:r>
              <a:rPr lang="sr-Latn-BA" sz="2800" spc="-1" dirty="0">
                <a:solidFill>
                  <a:srgbClr val="134A70"/>
                </a:solidFill>
                <a:latin typeface="Microsoft YaHei"/>
                <a:ea typeface="Microsoft YaHei"/>
              </a:rPr>
              <a:t>Pratite nas takođe na</a:t>
            </a:r>
            <a:r>
              <a:rPr lang="en-US" sz="28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:</a:t>
            </a:r>
            <a:endParaRPr lang="en-U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 dirty="0">
              <a:latin typeface="Arial"/>
            </a:endParaRPr>
          </a:p>
        </p:txBody>
      </p:sp>
      <p:pic>
        <p:nvPicPr>
          <p:cNvPr id="256" name="Picture 7"/>
          <p:cNvPicPr/>
          <p:nvPr/>
        </p:nvPicPr>
        <p:blipFill>
          <a:blip r:embed="rId3"/>
          <a:stretch/>
        </p:blipFill>
        <p:spPr>
          <a:xfrm>
            <a:off x="2422830" y="2611666"/>
            <a:ext cx="1437120" cy="1437120"/>
          </a:xfrm>
          <a:prstGeom prst="rect">
            <a:avLst/>
          </a:prstGeom>
          <a:ln>
            <a:noFill/>
          </a:ln>
        </p:spPr>
      </p:pic>
      <p:pic>
        <p:nvPicPr>
          <p:cNvPr id="257" name="Picture 12"/>
          <p:cNvPicPr/>
          <p:nvPr/>
        </p:nvPicPr>
        <p:blipFill>
          <a:blip r:embed="rId4"/>
          <a:stretch/>
        </p:blipFill>
        <p:spPr>
          <a:xfrm>
            <a:off x="4641074" y="2789326"/>
            <a:ext cx="1081800" cy="1081800"/>
          </a:xfrm>
          <a:prstGeom prst="rect">
            <a:avLst/>
          </a:prstGeom>
          <a:ln>
            <a:noFill/>
          </a:ln>
        </p:spPr>
      </p:pic>
      <p:sp>
        <p:nvSpPr>
          <p:cNvPr id="258" name="CustomShape 3"/>
          <p:cNvSpPr/>
          <p:nvPr/>
        </p:nvSpPr>
        <p:spPr>
          <a:xfrm>
            <a:off x="2545237" y="4695455"/>
            <a:ext cx="7001099" cy="15682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spc="-1" dirty="0">
                <a:solidFill>
                  <a:srgbClr val="134A70"/>
                </a:solidFill>
                <a:latin typeface="Microsoft YaHei"/>
                <a:ea typeface="Microsoft YaHei"/>
              </a:rPr>
              <a:t>Za </a:t>
            </a:r>
            <a:r>
              <a:rPr lang="en-US" sz="20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s</a:t>
            </a:r>
            <a:r>
              <a:rPr lang="sl-SI" sz="20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v</a:t>
            </a:r>
            <a:r>
              <a:rPr lang="en-US" sz="20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e </a:t>
            </a:r>
            <a:r>
              <a:rPr lang="sr-Latn-BA" sz="20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dodatne informacije smo vam na</a:t>
            </a:r>
            <a:r>
              <a:rPr lang="en-US" sz="20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sr-Latn-BA" sz="20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raspolaganju</a:t>
            </a:r>
            <a:r>
              <a:rPr lang="en-US" sz="20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:</a:t>
            </a: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T:</a:t>
            </a:r>
            <a:r>
              <a:rPr lang="en-US" sz="2000" b="0" strike="noStrike" spc="-1" dirty="0">
                <a:solidFill>
                  <a:srgbClr val="FFFFFF"/>
                </a:solidFill>
                <a:latin typeface="Microsoft YaHei"/>
                <a:ea typeface="Microsoft YaHei"/>
              </a:rPr>
              <a:t> </a:t>
            </a:r>
            <a:r>
              <a:rPr lang="en-US" sz="20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03 425 82 40 / 03 425 82 20, </a:t>
            </a: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E:</a:t>
            </a:r>
            <a:r>
              <a:rPr lang="en-US" sz="2000" b="0" strike="noStrike" spc="-1" dirty="0">
                <a:solidFill>
                  <a:srgbClr val="FFFFFF"/>
                </a:solidFill>
                <a:latin typeface="Microsoft YaHei"/>
                <a:ea typeface="Microsoft YaHei"/>
              </a:rPr>
              <a:t> </a:t>
            </a:r>
            <a:r>
              <a:rPr lang="en-US" sz="2000" b="0" strike="noStrike" spc="-1" dirty="0">
                <a:solidFill>
                  <a:srgbClr val="134A70"/>
                </a:solidFill>
                <a:latin typeface="Microsoft YaHei"/>
                <a:ea typeface="Microsoft YaHei"/>
                <a:hlinkClick r:id="rId5"/>
              </a:rPr>
              <a:t>info@mfdps.si</a:t>
            </a:r>
            <a:r>
              <a:rPr lang="sl-SI" sz="20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ili </a:t>
            </a:r>
            <a:r>
              <a:rPr lang="en-US" sz="2000" b="0" strike="noStrike" spc="-1" dirty="0">
                <a:solidFill>
                  <a:srgbClr val="134A70"/>
                </a:solidFill>
                <a:latin typeface="Microsoft YaHei"/>
                <a:ea typeface="Microsoft YaHei"/>
                <a:hlinkClick r:id="rId6"/>
              </a:rPr>
              <a:t>referat@mfdps.si</a:t>
            </a: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0" u="sng" strike="noStrike" spc="-1" dirty="0">
                <a:solidFill>
                  <a:srgbClr val="0563C1"/>
                </a:solidFill>
                <a:uFillTx/>
                <a:latin typeface="Microsoft YaHei"/>
                <a:ea typeface="Microsoft YaHei"/>
                <a:hlinkClick r:id="rId7"/>
              </a:rPr>
              <a:t>www.mfdps.si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</p:txBody>
      </p:sp>
      <p:pic>
        <p:nvPicPr>
          <p:cNvPr id="259" name="Picture 25"/>
          <p:cNvPicPr/>
          <p:nvPr/>
        </p:nvPicPr>
        <p:blipFill>
          <a:blip r:embed="rId8"/>
          <a:stretch/>
        </p:blipFill>
        <p:spPr>
          <a:xfrm>
            <a:off x="5638868" y="2163106"/>
            <a:ext cx="3112200" cy="2334240"/>
          </a:xfrm>
          <a:prstGeom prst="rect">
            <a:avLst/>
          </a:prstGeom>
          <a:ln>
            <a:noFill/>
          </a:ln>
        </p:spPr>
      </p:pic>
      <p:pic>
        <p:nvPicPr>
          <p:cNvPr id="9" name="Picture 2" descr="Rezultat iskanja slik za tik tok icon">
            <a:hlinkClick r:id="rId9"/>
            <a:extLst>
              <a:ext uri="{FF2B5EF4-FFF2-40B4-BE49-F238E27FC236}">
                <a16:creationId xmlns:a16="http://schemas.microsoft.com/office/drawing/2014/main" id="{6F720FBF-1631-469A-8CEF-E55896D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817" y="2932530"/>
            <a:ext cx="830503" cy="83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4"/>
          <p:cNvPicPr/>
          <p:nvPr/>
        </p:nvPicPr>
        <p:blipFill>
          <a:blip r:embed="rId2"/>
          <a:stretch/>
        </p:blipFill>
        <p:spPr>
          <a:xfrm>
            <a:off x="4680" y="0"/>
            <a:ext cx="12182040" cy="6857640"/>
          </a:xfrm>
          <a:prstGeom prst="rect">
            <a:avLst/>
          </a:prstGeom>
          <a:ln>
            <a:noFill/>
          </a:ln>
        </p:spPr>
      </p:pic>
      <p:sp>
        <p:nvSpPr>
          <p:cNvPr id="128" name="TextShape 1"/>
          <p:cNvSpPr txBox="1"/>
          <p:nvPr/>
        </p:nvSpPr>
        <p:spPr>
          <a:xfrm>
            <a:off x="4129514" y="227524"/>
            <a:ext cx="5631120" cy="932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4000"/>
          </a:bodyPr>
          <a:lstStyle/>
          <a:p>
            <a:pPr algn="ctr">
              <a:lnSpc>
                <a:spcPct val="90000"/>
              </a:lnSpc>
            </a:pPr>
            <a:r>
              <a:rPr lang="x-none" sz="3000" b="1" strike="noStrike" spc="-1" dirty="0">
                <a:solidFill>
                  <a:srgbClr val="2C8DD1"/>
                </a:solidFill>
                <a:latin typeface="Microsoft YaHei"/>
                <a:ea typeface="Microsoft YaHei"/>
              </a:rPr>
              <a:t>MFDPŠ U BROJKAMA</a:t>
            </a:r>
            <a:endParaRPr lang="x-none" sz="3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450850" y="1543357"/>
            <a:ext cx="11079733" cy="4598546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5500"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r-Latn-BA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Prvi upis u akademskoj godini </a:t>
            </a:r>
            <a:r>
              <a:rPr lang="x-none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2007/08</a:t>
            </a:r>
            <a:endParaRPr lang="en-US" sz="23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sl-SI" sz="23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Oblasti</a:t>
            </a:r>
            <a:r>
              <a:rPr lang="en-US" altLang="sl-SI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sl-SI" sz="23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obrazovanja</a:t>
            </a:r>
            <a:r>
              <a:rPr lang="en-GB" altLang="sl-SI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en-GB" sz="23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ekonomija</a:t>
            </a:r>
            <a:r>
              <a:rPr lang="en-GB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-GB" sz="23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poslovanje</a:t>
            </a:r>
            <a:r>
              <a:rPr lang="en-GB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-GB" sz="23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obrazovanje</a:t>
            </a:r>
            <a:r>
              <a:rPr lang="en-GB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-US" sz="23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menad</a:t>
            </a:r>
            <a:r>
              <a:rPr lang="sr-Latn-RS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žment</a:t>
            </a:r>
            <a:endParaRPr lang="sl-SI" sz="23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n-NO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Oko 500 studenata se upisuje svake godine </a:t>
            </a:r>
            <a:r>
              <a:rPr lang="en-US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(10 % </a:t>
            </a:r>
            <a:r>
              <a:rPr lang="sr-Latn-RS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stranih studenata</a:t>
            </a:r>
            <a:r>
              <a:rPr lang="en-US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3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</a:t>
            </a:r>
            <a:r>
              <a:rPr lang="en-US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r-Latn-RS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osnovnim akademskim studijama</a:t>
            </a:r>
            <a:r>
              <a:rPr lang="en-US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br>
              <a:rPr lang="en-US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sz="23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oko</a:t>
            </a:r>
            <a:r>
              <a:rPr lang="en-US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50 </a:t>
            </a:r>
            <a:r>
              <a:rPr lang="sr-Latn-RS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univerzitetskih profesora, kolega istraživača,</a:t>
            </a:r>
            <a:br>
              <a:rPr lang="sr-Latn-RS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sr-Latn-RS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en-US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sr-Latn-RS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00 diplomiranih studenata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x-none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Studij</a:t>
            </a:r>
            <a:r>
              <a:rPr lang="sr-Latn-RS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</a:t>
            </a:r>
            <a:r>
              <a:rPr lang="x-none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1., 2. </a:t>
            </a:r>
            <a:r>
              <a:rPr lang="sr-Latn-BA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</a:t>
            </a:r>
            <a:r>
              <a:rPr lang="x-none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3. </a:t>
            </a:r>
            <a:r>
              <a:rPr lang="sr-Latn-RS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stepena</a:t>
            </a:r>
            <a:endParaRPr lang="en-US" sz="23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3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Akreditacija</a:t>
            </a:r>
            <a:r>
              <a:rPr lang="en-US" sz="23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Nakvis – </a:t>
            </a: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akreditovani st</a:t>
            </a:r>
            <a:r>
              <a:rPr lang="en-US" sz="24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udijski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4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programi</a:t>
            </a:r>
            <a:endParaRPr lang="sr-Latn-BA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x-none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9621867" y="3300951"/>
            <a:ext cx="1908716" cy="2648830"/>
          </a:xfrm>
          <a:prstGeom prst="roundRect">
            <a:avLst>
              <a:gd name="adj" fmla="val 0"/>
            </a:avLst>
          </a:prstGeom>
          <a:blipFill rotWithShape="0">
            <a:blip r:embed="rId3"/>
            <a:stretch>
              <a:fillRect/>
            </a:stretch>
          </a:blipFill>
          <a:ln w="633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4C5A7FF-1DF9-4B1A-BA05-66BF7CB51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901" y="5193516"/>
            <a:ext cx="3280682" cy="123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53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4"/>
          <p:cNvPicPr/>
          <p:nvPr/>
        </p:nvPicPr>
        <p:blipFill>
          <a:blip r:embed="rId2"/>
          <a:stretch/>
        </p:blipFill>
        <p:spPr>
          <a:xfrm>
            <a:off x="0" y="64368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35" name="TextShape 1"/>
          <p:cNvSpPr txBox="1"/>
          <p:nvPr/>
        </p:nvSpPr>
        <p:spPr>
          <a:xfrm>
            <a:off x="4798980" y="456334"/>
            <a:ext cx="6870456" cy="60462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x-none" sz="3000" b="1" strike="noStrike" spc="-1" dirty="0">
                <a:solidFill>
                  <a:srgbClr val="2C8DD1"/>
                </a:solidFill>
                <a:latin typeface="Microsoft YaHei"/>
                <a:ea typeface="Microsoft YaHei"/>
              </a:rPr>
              <a:t>STUDIJSKI PROGRAMI</a:t>
            </a:r>
            <a:endParaRPr lang="x-none" sz="3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7007382" y="1672381"/>
            <a:ext cx="4744818" cy="1253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sr-Latn-BA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Poslovanje</a:t>
            </a:r>
            <a:r>
              <a:rPr lang="en-US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u </a:t>
            </a:r>
            <a:r>
              <a:rPr lang="sr-Latn-BA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savremenom</a:t>
            </a:r>
            <a:r>
              <a:rPr lang="sl-SI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sr-Latn-BA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društvu</a:t>
            </a:r>
            <a:r>
              <a:rPr lang="en-US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(VS)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sr-Latn-BA" sz="1600" spc="-1" dirty="0">
                <a:solidFill>
                  <a:srgbClr val="134A70"/>
                </a:solidFill>
                <a:latin typeface="Microsoft YaHei"/>
                <a:ea typeface="Microsoft YaHei"/>
              </a:rPr>
              <a:t>Osnovne akademske studije</a:t>
            </a:r>
            <a:endParaRPr lang="sr-Latn-BA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3 </a:t>
            </a:r>
            <a:r>
              <a:rPr lang="sr-Latn-BA" sz="16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godine</a:t>
            </a:r>
            <a:endParaRPr lang="sr-Latn-BA" sz="1600" b="0" strike="noStrike" spc="-1" dirty="0">
              <a:latin typeface="Arial"/>
            </a:endParaRPr>
          </a:p>
        </p:txBody>
      </p:sp>
      <p:sp>
        <p:nvSpPr>
          <p:cNvPr id="137" name="CustomShape 3"/>
          <p:cNvSpPr/>
          <p:nvPr/>
        </p:nvSpPr>
        <p:spPr>
          <a:xfrm>
            <a:off x="2548296" y="3003120"/>
            <a:ext cx="3931560" cy="1253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M</a:t>
            </a:r>
            <a:r>
              <a:rPr lang="sl-SI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e</a:t>
            </a:r>
            <a:r>
              <a:rPr lang="sr-Latn-BA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nadžment znanja </a:t>
            </a:r>
            <a:r>
              <a:rPr lang="en-US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(MAG)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sr-Latn-BA" sz="1600" spc="-1" dirty="0">
                <a:solidFill>
                  <a:srgbClr val="134A70"/>
                </a:solidFill>
                <a:latin typeface="Microsoft YaHei"/>
                <a:ea typeface="Microsoft YaHei"/>
              </a:rPr>
              <a:t>Magistarske</a:t>
            </a:r>
            <a:r>
              <a:rPr lang="sr-Latn-BA" sz="16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sr-Latn-BA" sz="1600" spc="-1" dirty="0">
                <a:solidFill>
                  <a:srgbClr val="134A70"/>
                </a:solidFill>
                <a:latin typeface="Microsoft YaHei"/>
                <a:ea typeface="Microsoft YaHei"/>
              </a:rPr>
              <a:t>studije</a:t>
            </a:r>
            <a:endParaRPr lang="sr-Latn-BA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2 </a:t>
            </a:r>
            <a:r>
              <a:rPr lang="sr-Latn-BA" sz="16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godine</a:t>
            </a:r>
            <a:endParaRPr lang="sr-Latn-BA" sz="1600" b="0" strike="noStrike" spc="-1" dirty="0">
              <a:latin typeface="Arial"/>
            </a:endParaRPr>
          </a:p>
        </p:txBody>
      </p:sp>
      <p:sp>
        <p:nvSpPr>
          <p:cNvPr id="138" name="CustomShape 4"/>
          <p:cNvSpPr/>
          <p:nvPr/>
        </p:nvSpPr>
        <p:spPr>
          <a:xfrm>
            <a:off x="6633108" y="2969102"/>
            <a:ext cx="5274360" cy="1253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sl-SI" b="1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Liderstvo</a:t>
            </a:r>
            <a:r>
              <a:rPr lang="sl-SI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 i kvalitet u obrazovanju</a:t>
            </a:r>
            <a:r>
              <a:rPr lang="en-US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en-US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(MAG)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sr-Latn-BA" sz="1600" spc="-1" dirty="0">
                <a:solidFill>
                  <a:srgbClr val="134A70"/>
                </a:solidFill>
                <a:latin typeface="Microsoft YaHei"/>
                <a:ea typeface="Microsoft YaHei"/>
              </a:rPr>
              <a:t>Magistarske studije</a:t>
            </a:r>
            <a:endParaRPr lang="sr-Latn-BA" sz="1600" spc="-1" dirty="0"/>
          </a:p>
          <a:p>
            <a:pPr algn="ctr"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1 </a:t>
            </a:r>
            <a:r>
              <a:rPr lang="sr-Latn-BA" sz="16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godina</a:t>
            </a:r>
            <a:br>
              <a:rPr lang="en-US" sz="1600" b="1" spc="-1" dirty="0">
                <a:solidFill>
                  <a:srgbClr val="134A70"/>
                </a:solidFill>
                <a:latin typeface="Microsoft YaHei"/>
                <a:ea typeface="Microsoft YaHei"/>
              </a:rPr>
            </a:br>
            <a:r>
              <a:rPr lang="en-US" sz="16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(</a:t>
            </a:r>
            <a:r>
              <a:rPr lang="sr-Latn-RS" sz="16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online studije</a:t>
            </a:r>
            <a:r>
              <a:rPr lang="en-US" sz="16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, </a:t>
            </a:r>
            <a:r>
              <a:rPr lang="en-US" sz="1600" b="1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jezik</a:t>
            </a:r>
            <a:r>
              <a:rPr lang="en-US" sz="16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en-US" sz="1600" b="1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slo</a:t>
            </a:r>
            <a:r>
              <a:rPr lang="sr-Latn-RS" sz="16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venački</a:t>
            </a:r>
            <a:r>
              <a:rPr lang="en-US" sz="16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)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39" name="CustomShape 5"/>
          <p:cNvSpPr/>
          <p:nvPr/>
        </p:nvSpPr>
        <p:spPr>
          <a:xfrm>
            <a:off x="4798980" y="4308661"/>
            <a:ext cx="3931560" cy="1253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br>
              <a:rPr lang="en-US" b="1" spc="-1" dirty="0">
                <a:solidFill>
                  <a:srgbClr val="134A70"/>
                </a:solidFill>
                <a:latin typeface="Microsoft YaHei"/>
                <a:ea typeface="Microsoft YaHei"/>
              </a:rPr>
            </a:br>
            <a:r>
              <a:rPr lang="en-US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M</a:t>
            </a:r>
            <a:r>
              <a:rPr lang="sl-SI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e</a:t>
            </a:r>
            <a:r>
              <a:rPr lang="sr-Latn-BA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nadžment znanja </a:t>
            </a:r>
            <a:r>
              <a:rPr lang="en-US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(DR)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sr-Latn-BA" sz="1600" spc="-1" dirty="0">
                <a:solidFill>
                  <a:srgbClr val="134A70"/>
                </a:solidFill>
                <a:latin typeface="Microsoft YaHei"/>
                <a:ea typeface="Microsoft YaHei"/>
              </a:rPr>
              <a:t>Doktorske</a:t>
            </a:r>
            <a:r>
              <a:rPr lang="sr-Latn-BA" sz="16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sr-Latn-BA" sz="1600" spc="-1" dirty="0">
                <a:solidFill>
                  <a:srgbClr val="134A70"/>
                </a:solidFill>
                <a:latin typeface="Microsoft YaHei"/>
                <a:ea typeface="Microsoft YaHei"/>
              </a:rPr>
              <a:t>studije</a:t>
            </a:r>
            <a:endParaRPr lang="sr-Latn-BA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3 </a:t>
            </a:r>
            <a:r>
              <a:rPr lang="sr-Latn-BA" sz="16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godine</a:t>
            </a:r>
            <a:br>
              <a:rPr lang="en-US" sz="1600" b="1" spc="-1" dirty="0">
                <a:solidFill>
                  <a:srgbClr val="134A70"/>
                </a:solidFill>
                <a:latin typeface="Microsoft YaHei"/>
                <a:ea typeface="Microsoft YaHei"/>
              </a:rPr>
            </a:br>
            <a:r>
              <a:rPr lang="en-US" sz="16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(</a:t>
            </a:r>
            <a:r>
              <a:rPr lang="sr-Latn-RS" sz="16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online studije</a:t>
            </a:r>
            <a:r>
              <a:rPr lang="en-US" sz="16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, </a:t>
            </a:r>
            <a:r>
              <a:rPr lang="en-US" sz="1600" b="1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jezik</a:t>
            </a:r>
            <a:r>
              <a:rPr lang="en-US" sz="16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sr-Latn-RS" sz="16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engleski)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40" name="CustomShape 6"/>
          <p:cNvSpPr/>
          <p:nvPr/>
        </p:nvSpPr>
        <p:spPr>
          <a:xfrm>
            <a:off x="2011630" y="1663561"/>
            <a:ext cx="4753130" cy="1253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sr-Latn-BA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Ekonomija u </a:t>
            </a:r>
            <a:r>
              <a:rPr lang="sr-Latn-BA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savremenom </a:t>
            </a:r>
            <a:r>
              <a:rPr lang="sr-Latn-BA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društvu</a:t>
            </a:r>
            <a:r>
              <a:rPr lang="sl-SI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en-US" sz="18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(UN</a:t>
            </a:r>
            <a:r>
              <a:rPr lang="en-US" sz="18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)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sr-Latn-BA" sz="1600" spc="-1" dirty="0">
                <a:solidFill>
                  <a:srgbClr val="134A70"/>
                </a:solidFill>
                <a:latin typeface="Microsoft YaHei"/>
                <a:ea typeface="Microsoft YaHei"/>
              </a:rPr>
              <a:t>Osnovne akademske studije</a:t>
            </a:r>
            <a:endParaRPr lang="sr-Latn-BA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3 </a:t>
            </a:r>
            <a:r>
              <a:rPr lang="sr-Latn-BA" sz="16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godine</a:t>
            </a:r>
            <a:endParaRPr lang="sr-Latn-BA" sz="1600" b="0" strike="noStrike" spc="-1" dirty="0">
              <a:latin typeface="Arial"/>
            </a:endParaRPr>
          </a:p>
        </p:txBody>
      </p:sp>
      <p:sp>
        <p:nvSpPr>
          <p:cNvPr id="141" name="CustomShape 7"/>
          <p:cNvSpPr/>
          <p:nvPr/>
        </p:nvSpPr>
        <p:spPr>
          <a:xfrm>
            <a:off x="271759" y="2212272"/>
            <a:ext cx="16185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2C8DD1"/>
                </a:solidFill>
                <a:latin typeface="Microsoft YaHei"/>
                <a:ea typeface="Microsoft YaHei"/>
              </a:rPr>
              <a:t>1. </a:t>
            </a:r>
            <a:r>
              <a:rPr lang="en-US" sz="2400" b="0" strike="noStrike" spc="-1" dirty="0" err="1">
                <a:solidFill>
                  <a:srgbClr val="2C8DD1"/>
                </a:solidFill>
                <a:latin typeface="Microsoft YaHei"/>
                <a:ea typeface="Microsoft YaHei"/>
              </a:rPr>
              <a:t>stepen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42" name="CustomShape 8"/>
          <p:cNvSpPr/>
          <p:nvPr/>
        </p:nvSpPr>
        <p:spPr>
          <a:xfrm>
            <a:off x="334800" y="3606481"/>
            <a:ext cx="16185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2C8DD1"/>
                </a:solidFill>
                <a:latin typeface="Microsoft YaHei"/>
                <a:ea typeface="Microsoft YaHei"/>
              </a:rPr>
              <a:t>2. </a:t>
            </a:r>
            <a:r>
              <a:rPr lang="en-US" sz="2400" b="0" strike="noStrike" spc="-1" dirty="0" err="1">
                <a:solidFill>
                  <a:srgbClr val="2C8DD1"/>
                </a:solidFill>
                <a:latin typeface="Microsoft YaHei"/>
                <a:ea typeface="Microsoft YaHei"/>
              </a:rPr>
              <a:t>stepen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43" name="CustomShape 9"/>
          <p:cNvSpPr/>
          <p:nvPr/>
        </p:nvSpPr>
        <p:spPr>
          <a:xfrm>
            <a:off x="334800" y="4990052"/>
            <a:ext cx="16185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2C8DD1"/>
                </a:solidFill>
                <a:latin typeface="Microsoft YaHei"/>
                <a:ea typeface="Microsoft YaHei"/>
              </a:rPr>
              <a:t>3. </a:t>
            </a:r>
            <a:r>
              <a:rPr lang="en-US" sz="2400" b="0" strike="noStrike" spc="-1" dirty="0" err="1">
                <a:solidFill>
                  <a:srgbClr val="2C8DD1"/>
                </a:solidFill>
                <a:latin typeface="Microsoft YaHei"/>
                <a:ea typeface="Microsoft YaHei"/>
              </a:rPr>
              <a:t>stepen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44" name="Line 10"/>
          <p:cNvSpPr/>
          <p:nvPr/>
        </p:nvSpPr>
        <p:spPr>
          <a:xfrm>
            <a:off x="228183" y="2815632"/>
            <a:ext cx="11417400" cy="0"/>
          </a:xfrm>
          <a:prstGeom prst="line">
            <a:avLst/>
          </a:prstGeom>
          <a:ln w="22320">
            <a:solidFill>
              <a:srgbClr val="2C8D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45" name="Line 11"/>
          <p:cNvSpPr/>
          <p:nvPr/>
        </p:nvSpPr>
        <p:spPr>
          <a:xfrm>
            <a:off x="334800" y="4426455"/>
            <a:ext cx="11417400" cy="0"/>
          </a:xfrm>
          <a:prstGeom prst="line">
            <a:avLst/>
          </a:prstGeom>
          <a:ln w="22320">
            <a:solidFill>
              <a:srgbClr val="2C8D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46" name="Line 12"/>
          <p:cNvSpPr/>
          <p:nvPr/>
        </p:nvSpPr>
        <p:spPr>
          <a:xfrm>
            <a:off x="334800" y="5790781"/>
            <a:ext cx="11417400" cy="0"/>
          </a:xfrm>
          <a:prstGeom prst="line">
            <a:avLst/>
          </a:prstGeom>
          <a:ln w="22320">
            <a:solidFill>
              <a:srgbClr val="2C8DD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A4984DE-E49D-45A1-84E9-DB92928BD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2182475" cy="6858000"/>
          </a:xfrm>
          <a:prstGeom prst="rect">
            <a:avLst/>
          </a:prstGeom>
          <a:ln>
            <a:noFill/>
          </a:ln>
        </p:spPr>
      </p:pic>
      <p:sp>
        <p:nvSpPr>
          <p:cNvPr id="5" name="Ograda številke diapoz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530AF8-81C9-471B-81E1-4C9CC281DCA5}" type="slidenum">
              <a:rPr lang="sl-SI"/>
              <a:pPr>
                <a:defRPr/>
              </a:pPr>
              <a:t>5</a:t>
            </a:fld>
            <a:endParaRPr lang="sl-SI" dirty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33882" y="1239726"/>
            <a:ext cx="11486224" cy="4378548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sa referencama u struci i akademskoj zajednici </a:t>
            </a:r>
          </a:p>
          <a:p>
            <a:pPr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sa iskustvom stečenim na inostranim univerzitetima</a:t>
            </a:r>
          </a:p>
          <a:p>
            <a:pPr algn="just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uključivanje inostranih gostujućih predavača</a:t>
            </a:r>
          </a:p>
          <a:p>
            <a:pPr marL="0" indent="0">
              <a:lnSpc>
                <a:spcPct val="100000"/>
              </a:lnSpc>
              <a:buNone/>
            </a:pPr>
            <a:endParaRPr lang="sl-SI" sz="1400" dirty="0"/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sl-SI" sz="2200" dirty="0"/>
          </a:p>
          <a:p>
            <a:pPr eaLnBrk="1" hangingPunct="1">
              <a:lnSpc>
                <a:spcPct val="130000"/>
              </a:lnSpc>
              <a:buFontTx/>
              <a:buNone/>
            </a:pPr>
            <a:endParaRPr lang="sl-SI" sz="1800" dirty="0"/>
          </a:p>
          <a:p>
            <a:pPr lvl="1" eaLnBrk="1" hangingPunct="1">
              <a:lnSpc>
                <a:spcPct val="130000"/>
              </a:lnSpc>
            </a:pPr>
            <a:endParaRPr lang="sl-SI" sz="1400" b="1" dirty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>
          <a:xfrm>
            <a:off x="3295268" y="420764"/>
            <a:ext cx="7755728" cy="490537"/>
          </a:xfrm>
        </p:spPr>
        <p:txBody>
          <a:bodyPr/>
          <a:lstStyle/>
          <a:p>
            <a:pPr eaLnBrk="1" hangingPunct="1"/>
            <a:r>
              <a:rPr lang="sl-SI" sz="2800" b="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UNIVRZITETSKI PROFESORI I SARADNICI</a:t>
            </a:r>
          </a:p>
        </p:txBody>
      </p:sp>
      <p:pic>
        <p:nvPicPr>
          <p:cNvPr id="7176" name="Picture 21" descr="C:\Documents and Settings\Maja Tepeš\Desktop\Spelca%20Meznar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00024" y="1545793"/>
            <a:ext cx="1000952" cy="1501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8C1F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924" y="3486512"/>
            <a:ext cx="933450" cy="1270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/>
          <a:stretch/>
        </p:blipFill>
        <p:spPr>
          <a:xfrm>
            <a:off x="8908974" y="2860552"/>
            <a:ext cx="1295318" cy="1251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1" t="31650" r="54430" b="38930"/>
          <a:stretch/>
        </p:blipFill>
        <p:spPr>
          <a:xfrm>
            <a:off x="8504924" y="4253263"/>
            <a:ext cx="924579" cy="1365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4" t="17076" r="3247" b="8234"/>
          <a:stretch/>
        </p:blipFill>
        <p:spPr>
          <a:xfrm>
            <a:off x="733944" y="2973870"/>
            <a:ext cx="4608512" cy="2644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8C1F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4" name="Picture 6" descr="https://mfdps.si/wp-content/uploads/2019/05/DSC_001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4" t="33894" r="34669" b="12950"/>
          <a:stretch/>
        </p:blipFill>
        <p:spPr bwMode="auto">
          <a:xfrm>
            <a:off x="7754144" y="3799972"/>
            <a:ext cx="935906" cy="1352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8C1F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04DF4B5A-842D-437B-9B16-64A55B07B2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t="13973" r="17472" b="12893"/>
          <a:stretch/>
        </p:blipFill>
        <p:spPr>
          <a:xfrm>
            <a:off x="6307210" y="5152721"/>
            <a:ext cx="1731845" cy="1382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69BB4F09-B03F-453D-AC64-FCA36D3F47F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r="17984"/>
          <a:stretch/>
        </p:blipFill>
        <p:spPr>
          <a:xfrm>
            <a:off x="9556633" y="4714306"/>
            <a:ext cx="1319902" cy="1332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9147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4"/>
          <p:cNvPicPr/>
          <p:nvPr/>
        </p:nvPicPr>
        <p:blipFill>
          <a:blip r:embed="rId2"/>
          <a:stretch/>
        </p:blipFill>
        <p:spPr>
          <a:xfrm>
            <a:off x="3600" y="0"/>
            <a:ext cx="12182040" cy="6857640"/>
          </a:xfrm>
          <a:prstGeom prst="rect">
            <a:avLst/>
          </a:prstGeom>
          <a:ln>
            <a:noFill/>
          </a:ln>
        </p:spPr>
      </p:pic>
      <p:sp>
        <p:nvSpPr>
          <p:cNvPr id="153" name="TextShape 1"/>
          <p:cNvSpPr txBox="1"/>
          <p:nvPr/>
        </p:nvSpPr>
        <p:spPr>
          <a:xfrm>
            <a:off x="3806193" y="300937"/>
            <a:ext cx="6008040" cy="62259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x-none" sz="3000" b="1" strike="noStrike" spc="-1" dirty="0">
                <a:solidFill>
                  <a:srgbClr val="2C8DD1"/>
                </a:solidFill>
                <a:latin typeface="Microsoft YaHei"/>
                <a:ea typeface="Microsoft YaHei"/>
              </a:rPr>
              <a:t>PREDNOSTI ZA STUDENTE</a:t>
            </a:r>
            <a:endParaRPr lang="x-none" sz="3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TextShape 2"/>
          <p:cNvSpPr txBox="1"/>
          <p:nvPr/>
        </p:nvSpPr>
        <p:spPr>
          <a:xfrm>
            <a:off x="662157" y="1450863"/>
            <a:ext cx="11155320" cy="48794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5000" lnSpcReduction="20000"/>
          </a:bodyPr>
          <a:lstStyle/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sl-SI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savremena, korisna i praktična znanja</a:t>
            </a: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sl-SI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prof</a:t>
            </a: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esori i studenti su povezani</a:t>
            </a:r>
            <a:endParaRPr lang="en-US" sz="24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male grupe, timski rad</a:t>
            </a:r>
            <a:endParaRPr lang="en-US" sz="24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</a:t>
            </a:r>
            <a:r>
              <a:rPr lang="x-none" sz="24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osti</a:t>
            </a:r>
            <a:r>
              <a:rPr lang="x-none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x-none" sz="24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iz</a:t>
            </a:r>
            <a:r>
              <a:rPr lang="x-none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x-none" sz="24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prakse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okrugli stolovi</a:t>
            </a:r>
            <a:endParaRPr lang="x-none" sz="24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</a:t>
            </a:r>
            <a:r>
              <a:rPr lang="x-none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rojektni zadaci za kompanij</a:t>
            </a: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</a:t>
            </a:r>
            <a:endParaRPr lang="en-US" sz="24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studiranje podržano e-platformom 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 </a:t>
            </a:r>
            <a:r>
              <a:rPr lang="x-none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E-učionica</a:t>
            </a: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</a:t>
            </a:r>
            <a:r>
              <a:rPr lang="x-none" sz="24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tručni</a:t>
            </a:r>
            <a:r>
              <a:rPr lang="x-none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x-none" sz="24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izleti</a:t>
            </a:r>
            <a:r>
              <a:rPr lang="x-none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sz="24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studentski svet  </a:t>
            </a:r>
            <a:r>
              <a:rPr lang="x-none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x-none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nastavnici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&amp; </a:t>
            </a: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mentori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(</a:t>
            </a: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za </a:t>
            </a: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strane studente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x-none" sz="24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</a:t>
            </a:r>
            <a:r>
              <a:rPr lang="x-none" sz="24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entar</a:t>
            </a:r>
            <a:r>
              <a:rPr lang="x-none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za </a:t>
            </a:r>
            <a:r>
              <a:rPr lang="x-none" sz="24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karijeru</a:t>
            </a:r>
            <a:endParaRPr lang="en-US" sz="24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dost</a:t>
            </a: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</a:t>
            </a:r>
            <a:r>
              <a:rPr lang="en-US" sz="2400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pnost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literature – </a:t>
            </a: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izdavačka kuća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MFDPŠ, </a:t>
            </a:r>
            <a:b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sr-Latn-R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biblioteka</a:t>
            </a:r>
            <a:r>
              <a:rPr lang="en-US" sz="2400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OKC</a:t>
            </a: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endParaRPr lang="sl-SI" sz="24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endParaRPr lang="en-US" sz="24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endParaRPr lang="en-US" sz="2400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endParaRPr lang="x-none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Slika 4">
            <a:extLst>
              <a:ext uri="{FF2B5EF4-FFF2-40B4-BE49-F238E27FC236}">
                <a16:creationId xmlns:a16="http://schemas.microsoft.com/office/drawing/2014/main" id="{AEFB0D2B-5981-4CC7-B174-20709452D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570" y="871041"/>
            <a:ext cx="2371406" cy="3161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 descr="logo_Karierni_center-www.jpg">
            <a:extLst>
              <a:ext uri="{FF2B5EF4-FFF2-40B4-BE49-F238E27FC236}">
                <a16:creationId xmlns:a16="http://schemas.microsoft.com/office/drawing/2014/main" id="{21474C0D-06B4-481D-8B97-7DF3A52D48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452" y="2790645"/>
            <a:ext cx="13430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E87186E-6EAE-42AA-9335-015DD5B2E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7835" y="4598525"/>
            <a:ext cx="2892954" cy="1928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4"/>
          <p:cNvPicPr/>
          <p:nvPr/>
        </p:nvPicPr>
        <p:blipFill>
          <a:blip r:embed="rId2"/>
          <a:stretch/>
        </p:blipFill>
        <p:spPr>
          <a:xfrm>
            <a:off x="-95904" y="0"/>
            <a:ext cx="12182040" cy="6857640"/>
          </a:xfrm>
          <a:prstGeom prst="rect">
            <a:avLst/>
          </a:prstGeom>
          <a:ln>
            <a:noFill/>
          </a:ln>
        </p:spPr>
      </p:pic>
      <p:sp>
        <p:nvSpPr>
          <p:cNvPr id="148" name="TextShape 1"/>
          <p:cNvSpPr txBox="1"/>
          <p:nvPr/>
        </p:nvSpPr>
        <p:spPr>
          <a:xfrm>
            <a:off x="3516192" y="333162"/>
            <a:ext cx="6832440" cy="70164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sr-Latn-BA" sz="3000" b="1" spc="-1" dirty="0">
                <a:solidFill>
                  <a:srgbClr val="2C8DD1"/>
                </a:solidFill>
                <a:latin typeface="Microsoft YaHei"/>
                <a:ea typeface="Microsoft YaHei"/>
              </a:rPr>
              <a:t>MEĐUNARODNE</a:t>
            </a:r>
            <a:r>
              <a:rPr lang="sr-Latn-BA" sz="3000" b="1" strike="noStrike" spc="-1" dirty="0">
                <a:solidFill>
                  <a:srgbClr val="2C8DD1"/>
                </a:solidFill>
                <a:latin typeface="Microsoft YaHei"/>
                <a:ea typeface="Microsoft YaHei"/>
              </a:rPr>
              <a:t> AKTIVNOSTI</a:t>
            </a:r>
            <a:endParaRPr lang="sr-Latn-BA" sz="3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TextShape 2"/>
          <p:cNvSpPr txBox="1"/>
          <p:nvPr/>
        </p:nvSpPr>
        <p:spPr>
          <a:xfrm>
            <a:off x="484305" y="1527984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7965">
              <a:lnSpc>
                <a:spcPct val="11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x-none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Studi</a:t>
            </a:r>
            <a:r>
              <a:rPr lang="sr-Latn-RS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ranje</a:t>
            </a:r>
            <a:r>
              <a:rPr lang="x-none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ili praksa u inostranstvu (</a:t>
            </a:r>
            <a:r>
              <a:rPr lang="x-none" sz="2400" b="0" u="sng" strike="noStrike" spc="-1" dirty="0">
                <a:solidFill>
                  <a:srgbClr val="0563C1"/>
                </a:solidFill>
                <a:uFillTx/>
                <a:latin typeface="Microsoft YaHei"/>
                <a:ea typeface="Microsoft YaHei"/>
                <a:hlinkClick r:id="rId3"/>
              </a:rPr>
              <a:t>Erasmus+</a:t>
            </a:r>
            <a:r>
              <a:rPr lang="x-none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)</a:t>
            </a:r>
            <a:r>
              <a:rPr lang="en-US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br>
              <a:rPr lang="en-US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</a:br>
            <a:r>
              <a:rPr lang="en-US" sz="2000" spc="-1" dirty="0">
                <a:solidFill>
                  <a:srgbClr val="134A70"/>
                </a:solidFill>
                <a:latin typeface="Microsoft YaHei"/>
                <a:ea typeface="Microsoft YaHei"/>
              </a:rPr>
              <a:t>Po</a:t>
            </a:r>
            <a:r>
              <a:rPr lang="sr-Latn-RS" sz="2000" spc="-1" dirty="0">
                <a:solidFill>
                  <a:srgbClr val="134A70"/>
                </a:solidFill>
                <a:latin typeface="Microsoft YaHei"/>
                <a:ea typeface="Microsoft YaHei"/>
              </a:rPr>
              <a:t>t</a:t>
            </a:r>
            <a:r>
              <a:rPr lang="en-US" sz="20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pisano</a:t>
            </a:r>
            <a:r>
              <a:rPr lang="en-US" sz="2000" spc="-1" dirty="0">
                <a:solidFill>
                  <a:srgbClr val="134A70"/>
                </a:solidFill>
                <a:latin typeface="Microsoft YaHei"/>
                <a:ea typeface="Microsoft YaHei"/>
              </a:rPr>
              <a:t> 49 </a:t>
            </a:r>
            <a:r>
              <a:rPr lang="en-US" sz="20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sporazuma</a:t>
            </a:r>
            <a:r>
              <a:rPr lang="en-US" sz="2000" spc="-1" dirty="0">
                <a:solidFill>
                  <a:srgbClr val="134A70"/>
                </a:solidFill>
                <a:latin typeface="Microsoft YaHei"/>
                <a:ea typeface="Microsoft YaHei"/>
              </a:rPr>
              <a:t> (Evropa, </a:t>
            </a:r>
            <a:r>
              <a:rPr lang="en-US" sz="20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Azija</a:t>
            </a:r>
            <a:r>
              <a:rPr lang="en-US" sz="2000" spc="-1" dirty="0">
                <a:solidFill>
                  <a:srgbClr val="134A70"/>
                </a:solidFill>
                <a:latin typeface="Microsoft YaHei"/>
                <a:ea typeface="Microsoft YaHei"/>
              </a:rPr>
              <a:t>, SAD)</a:t>
            </a:r>
            <a:endParaRPr lang="x-none" sz="20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228600" indent="-227965">
              <a:lnSpc>
                <a:spcPct val="15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sr-Latn-RS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Inos</a:t>
            </a:r>
            <a:r>
              <a:rPr lang="x-none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trani gostujući </a:t>
            </a:r>
            <a:r>
              <a:rPr lang="x-none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predavači</a:t>
            </a:r>
            <a:endParaRPr lang="en-US" sz="24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228600" indent="-227965">
              <a:lnSpc>
                <a:spcPct val="15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en-US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Uč</a:t>
            </a:r>
            <a:r>
              <a:rPr lang="x-none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ešće</a:t>
            </a:r>
            <a:r>
              <a:rPr lang="x-none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 u </a:t>
            </a:r>
            <a:r>
              <a:rPr lang="x-none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međunarodnim</a:t>
            </a:r>
            <a:r>
              <a:rPr lang="x-none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x-none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projektima</a:t>
            </a:r>
            <a:endParaRPr lang="en-US" sz="24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228600" indent="-227965">
              <a:lnSpc>
                <a:spcPct val="15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en-US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Međunarodna</a:t>
            </a:r>
            <a:r>
              <a:rPr lang="en-US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en-US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letn</a:t>
            </a:r>
            <a:r>
              <a:rPr lang="sr-Latn-RS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j</a:t>
            </a:r>
            <a:r>
              <a:rPr lang="en-US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a </a:t>
            </a:r>
            <a:r>
              <a:rPr lang="en-US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škola</a:t>
            </a:r>
            <a:r>
              <a:rPr lang="en-US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</a:p>
          <a:p>
            <a:pPr marL="228600" indent="-227965">
              <a:lnSpc>
                <a:spcPct val="15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en-US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Me</a:t>
            </a:r>
            <a:r>
              <a:rPr lang="sr-Latn-RS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đu</a:t>
            </a:r>
            <a:r>
              <a:rPr lang="en-US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narodna</a:t>
            </a:r>
            <a:r>
              <a:rPr lang="en-US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sr-Latn-RS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naučna</a:t>
            </a:r>
            <a:r>
              <a:rPr lang="en-US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r>
              <a:rPr lang="en-US" sz="24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konferenc</a:t>
            </a:r>
            <a:r>
              <a:rPr lang="sr-Latn-RS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ija</a:t>
            </a:r>
            <a:r>
              <a:rPr lang="en-US" sz="2400" spc="-1" dirty="0">
                <a:solidFill>
                  <a:srgbClr val="134A70"/>
                </a:solidFill>
                <a:latin typeface="Microsoft YaHei"/>
                <a:ea typeface="Microsoft YaHei"/>
              </a:rPr>
              <a:t> - </a:t>
            </a:r>
            <a:r>
              <a:rPr lang="en-US" sz="19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MakeLearn</a:t>
            </a:r>
            <a:r>
              <a:rPr lang="en-US" sz="1900" spc="-1" dirty="0">
                <a:solidFill>
                  <a:srgbClr val="134A70"/>
                </a:solidFill>
                <a:latin typeface="Microsoft YaHei"/>
                <a:ea typeface="Microsoft YaHei"/>
              </a:rPr>
              <a:t>, TIIM &amp; </a:t>
            </a:r>
            <a:r>
              <a:rPr lang="en-US" sz="1900" spc="-1" dirty="0" err="1">
                <a:solidFill>
                  <a:srgbClr val="134A70"/>
                </a:solidFill>
                <a:latin typeface="Microsoft YaHei"/>
                <a:ea typeface="Microsoft YaHei"/>
              </a:rPr>
              <a:t>PIConf</a:t>
            </a:r>
            <a:r>
              <a:rPr lang="en-US" sz="1900" spc="-1" dirty="0">
                <a:solidFill>
                  <a:srgbClr val="134A70"/>
                </a:solidFill>
                <a:latin typeface="Microsoft YaHei"/>
                <a:ea typeface="Microsoft YaHei"/>
              </a:rPr>
              <a:t> International Conference</a:t>
            </a:r>
          </a:p>
          <a:p>
            <a:pPr marL="228600" indent="-227965">
              <a:lnSpc>
                <a:spcPct val="15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endParaRPr lang="en-US" sz="2400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228600" indent="-227965">
              <a:lnSpc>
                <a:spcPct val="15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endParaRPr lang="x-none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CustomShape 3"/>
          <p:cNvSpPr/>
          <p:nvPr/>
        </p:nvSpPr>
        <p:spPr>
          <a:xfrm>
            <a:off x="9396395" y="1243260"/>
            <a:ext cx="2117520" cy="1587960"/>
          </a:xfrm>
          <a:prstGeom prst="roundRect">
            <a:avLst>
              <a:gd name="adj" fmla="val 0"/>
            </a:avLst>
          </a:prstGeom>
          <a:blipFill rotWithShape="0">
            <a:blip r:embed="rId4"/>
            <a:stretch>
              <a:fillRect/>
            </a:stretch>
          </a:blipFill>
          <a:ln w="63360">
            <a:noFill/>
            <a:rou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4"/>
          <p:cNvPicPr/>
          <p:nvPr/>
        </p:nvPicPr>
        <p:blipFill>
          <a:blip r:embed="rId2"/>
          <a:stretch/>
        </p:blipFill>
        <p:spPr>
          <a:xfrm>
            <a:off x="4680" y="0"/>
            <a:ext cx="12182040" cy="6857640"/>
          </a:xfrm>
          <a:prstGeom prst="rect">
            <a:avLst/>
          </a:prstGeom>
          <a:ln>
            <a:noFill/>
          </a:ln>
        </p:spPr>
      </p:pic>
      <p:sp>
        <p:nvSpPr>
          <p:cNvPr id="163" name="TextShape 1"/>
          <p:cNvSpPr txBox="1"/>
          <p:nvPr/>
        </p:nvSpPr>
        <p:spPr>
          <a:xfrm>
            <a:off x="3246120" y="453889"/>
            <a:ext cx="8531352" cy="61353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x-none" sz="3000" b="1" strike="noStrike" spc="-1" dirty="0">
                <a:solidFill>
                  <a:srgbClr val="2C8DD1"/>
                </a:solidFill>
                <a:latin typeface="Microsoft YaHei"/>
                <a:ea typeface="Microsoft YaHei"/>
              </a:rPr>
              <a:t>O STUD</a:t>
            </a:r>
            <a:r>
              <a:rPr lang="sr-Latn-RS" sz="3000" b="1" strike="noStrike" spc="-1" dirty="0">
                <a:solidFill>
                  <a:srgbClr val="2C8DD1"/>
                </a:solidFill>
                <a:latin typeface="Microsoft YaHei"/>
                <a:ea typeface="Microsoft YaHei"/>
              </a:rPr>
              <a:t>ENTSKOM PROGRAMU</a:t>
            </a:r>
            <a:r>
              <a:rPr lang="en-US" sz="3000" b="1" strike="noStrike" spc="-1" dirty="0">
                <a:solidFill>
                  <a:srgbClr val="2C8DD1"/>
                </a:solidFill>
                <a:latin typeface="Microsoft YaHei"/>
                <a:ea typeface="Microsoft YaHei"/>
              </a:rPr>
              <a:t> NA </a:t>
            </a:r>
            <a:r>
              <a:rPr lang="sr-Latn-RS" sz="3000" b="1" spc="-1" dirty="0">
                <a:solidFill>
                  <a:srgbClr val="2C8DD1"/>
                </a:solidFill>
                <a:latin typeface="Microsoft YaHei"/>
                <a:ea typeface="Microsoft YaHei"/>
              </a:rPr>
              <a:t>OSNOVNIM STUDIJAMA</a:t>
            </a:r>
            <a:endParaRPr lang="x-none" sz="3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565978" y="1350504"/>
            <a:ext cx="11302933" cy="483372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7965">
              <a:lnSpc>
                <a:spcPct val="100000"/>
              </a:lnSpc>
              <a:spcBef>
                <a:spcPts val="1001"/>
              </a:spcBef>
              <a:buClr>
                <a:srgbClr val="2C8DD1"/>
              </a:buClr>
              <a:buFont typeface="Arial"/>
              <a:buChar char="•"/>
            </a:pPr>
            <a:r>
              <a:rPr lang="sr-Latn-BA" sz="2400" b="0" strike="noStrike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Studijska godina</a:t>
            </a:r>
            <a:endParaRPr lang="sr-Latn-BA" sz="2400" b="0" strike="noStrike" spc="-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85800" lvl="1" indent="-227965">
              <a:lnSpc>
                <a:spcPct val="100000"/>
              </a:lnSpc>
              <a:spcBef>
                <a:spcPts val="499"/>
              </a:spcBef>
              <a:buClr>
                <a:srgbClr val="134A70"/>
              </a:buClr>
              <a:buFont typeface="Arial"/>
              <a:buChar char="•"/>
            </a:pPr>
            <a:r>
              <a:rPr lang="x-none" sz="2000" b="1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en-US" sz="2000" b="1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x-none" sz="2000" b="1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10.</a:t>
            </a:r>
            <a:r>
              <a:rPr lang="en-US" sz="2000" b="1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x-none" sz="2000" b="1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en-US" sz="2000" b="1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x-none" sz="2000" b="1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30.</a:t>
            </a:r>
            <a:r>
              <a:rPr lang="en-US" sz="2000" b="1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x-none" sz="2000" b="1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9.</a:t>
            </a:r>
            <a:endParaRPr lang="x-none" sz="2000" b="0" strike="noStrike" spc="-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85800" lvl="1" indent="-227965">
              <a:lnSpc>
                <a:spcPct val="100000"/>
              </a:lnSpc>
              <a:spcBef>
                <a:spcPts val="499"/>
              </a:spcBef>
              <a:buClr>
                <a:srgbClr val="134A70"/>
              </a:buClr>
              <a:buFont typeface="Arial"/>
              <a:buChar char="•"/>
            </a:pPr>
            <a:r>
              <a:rPr lang="x-none" sz="2000" b="1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x-none" sz="2000" b="0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r-Latn-BA" sz="2000" b="0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semestra</a:t>
            </a:r>
            <a:r>
              <a:rPr lang="x-none" sz="2000" b="0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(</a:t>
            </a:r>
            <a:r>
              <a:rPr lang="x-none" sz="2000" b="1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en-US" sz="2000" b="1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x-none" sz="2000" b="1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x</a:t>
            </a:r>
            <a:r>
              <a:rPr lang="en-US" sz="2000" b="1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x-none" sz="2000" b="1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lang="x-none" sz="2000" b="0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r-Latn-BA" sz="2000" b="0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nedelja</a:t>
            </a:r>
            <a:r>
              <a:rPr lang="x-none" sz="2000" b="0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x-none" sz="2000" b="0" strike="noStrike" spc="-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85800" lvl="1" indent="-227965">
              <a:lnSpc>
                <a:spcPct val="150000"/>
              </a:lnSpc>
              <a:spcBef>
                <a:spcPts val="499"/>
              </a:spcBef>
              <a:buClr>
                <a:srgbClr val="134A70"/>
              </a:buClr>
              <a:buFont typeface="Arial"/>
              <a:buChar char="•"/>
            </a:pPr>
            <a:r>
              <a:rPr lang="x-none" sz="2000" b="1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x-none" sz="2000" b="0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r-Latn-BA" sz="2000" b="0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ispitna roka (na kraju</a:t>
            </a:r>
            <a:r>
              <a:rPr lang="en-US" sz="2000" b="0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r-Latn-RS" sz="2000" b="0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svakog semestra </a:t>
            </a:r>
            <a:r>
              <a:rPr lang="x-none" sz="2000" b="0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 </a:t>
            </a:r>
            <a:r>
              <a:rPr lang="sr-Latn-RS" sz="2000" b="0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jesenji ispitni rok</a:t>
            </a:r>
            <a:r>
              <a:rPr lang="en-US" sz="2000" b="0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sr-Latn-RS" sz="2000" b="0" strike="noStrike" spc="-1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835" lvl="1">
              <a:lnSpc>
                <a:spcPct val="150000"/>
              </a:lnSpc>
              <a:spcBef>
                <a:spcPts val="499"/>
              </a:spcBef>
              <a:buClr>
                <a:srgbClr val="134A70"/>
              </a:buClr>
            </a:pPr>
            <a:r>
              <a:rPr lang="sr-Latn-RS" sz="2400" b="0" strike="noStrike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PLAN NASTAVE</a:t>
            </a:r>
            <a:endParaRPr lang="sl-SI" sz="2400" spc="-1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85800" lvl="1" indent="-227965">
              <a:spcBef>
                <a:spcPts val="499"/>
              </a:spcBef>
              <a:buClr>
                <a:srgbClr val="134A70"/>
              </a:buClr>
              <a:buFont typeface="Arial"/>
              <a:buChar char="•"/>
            </a:pPr>
            <a:r>
              <a:rPr lang="sl-SI" sz="2100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 </a:t>
            </a:r>
            <a:r>
              <a:rPr lang="sr-Latn-RS" sz="2100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predmeta u semestru</a:t>
            </a:r>
            <a:endParaRPr lang="sl-SI" sz="2100" spc="-1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85800" lvl="1" indent="-227965">
              <a:spcBef>
                <a:spcPts val="499"/>
              </a:spcBef>
              <a:buClr>
                <a:srgbClr val="134A70"/>
              </a:buClr>
              <a:buFont typeface="Arial"/>
              <a:buChar char="•"/>
              <a:defRPr/>
            </a:pPr>
            <a:r>
              <a:rPr lang="en-US" sz="2100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od </a:t>
            </a:r>
            <a:r>
              <a:rPr lang="en-US" sz="2100" spc="-1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ponedeljka</a:t>
            </a:r>
            <a:r>
              <a:rPr lang="en-US" sz="2100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do </a:t>
            </a:r>
            <a:r>
              <a:rPr lang="en-US" sz="2100" spc="-1" dirty="0" err="1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petka</a:t>
            </a:r>
            <a:r>
              <a:rPr lang="en-US" sz="2100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s</a:t>
            </a:r>
            <a:r>
              <a:rPr lang="sr-Latn-RS" sz="2100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 početkom u</a:t>
            </a:r>
            <a:r>
              <a:rPr lang="en-US" sz="2100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8</a:t>
            </a:r>
            <a:r>
              <a:rPr lang="sr-Latn-RS" sz="2100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en-US" sz="2100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30, 12</a:t>
            </a:r>
            <a:r>
              <a:rPr lang="sr-Latn-RS" sz="2100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en-US" sz="2100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 </a:t>
            </a:r>
            <a:r>
              <a:rPr lang="sr-Latn-RS" sz="2100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ili</a:t>
            </a:r>
            <a:r>
              <a:rPr lang="en-US" sz="2100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16</a:t>
            </a:r>
            <a:r>
              <a:rPr lang="sr-Latn-RS" sz="2100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en-US" sz="2100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</a:t>
            </a:r>
          </a:p>
          <a:p>
            <a:pPr marL="685800" lvl="1" indent="-227965">
              <a:spcBef>
                <a:spcPts val="499"/>
              </a:spcBef>
              <a:buClr>
                <a:srgbClr val="134A70"/>
              </a:buClr>
              <a:buFont typeface="Arial"/>
              <a:buChar char="•"/>
              <a:defRPr/>
            </a:pPr>
            <a:r>
              <a:rPr lang="sr-Latn-RS" sz="2100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nekoliko kontaktnih časova takođe i u virtuelnoj e-učionici</a:t>
            </a:r>
            <a:endParaRPr lang="en-US" sz="2100" spc="-1" dirty="0">
              <a:solidFill>
                <a:srgbClr val="134A7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28600" indent="-227965">
              <a:spcBef>
                <a:spcPts val="1001"/>
              </a:spcBef>
              <a:buClr>
                <a:srgbClr val="2C8DD1"/>
              </a:buClr>
              <a:buFont typeface="Arial"/>
              <a:buChar char="•"/>
            </a:pPr>
            <a:r>
              <a:rPr lang="sr-Latn-BA" sz="2400" b="0" strike="noStrike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Oblici rada </a:t>
            </a:r>
            <a:r>
              <a:rPr lang="en-US" sz="2400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 </a:t>
            </a:r>
            <a:r>
              <a:rPr lang="sr-Latn-BA" sz="2000" b="0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Predavanja, vežbe, grupni rad, radionice, e-učionice, projektni zadaci …</a:t>
            </a:r>
            <a:endParaRPr lang="sr-Latn-BA" sz="2000" b="0" strike="noStrike" spc="-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28600" indent="-227965">
              <a:lnSpc>
                <a:spcPct val="100000"/>
              </a:lnSpc>
              <a:spcBef>
                <a:spcPts val="1001"/>
              </a:spcBef>
              <a:buClr>
                <a:srgbClr val="2C8DD1"/>
              </a:buClr>
              <a:buFont typeface="Arial"/>
              <a:buChar char="•"/>
            </a:pPr>
            <a:r>
              <a:rPr lang="sr-Latn-BA" sz="2400" b="0" strike="noStrike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Oblici ocenjivanja</a:t>
            </a:r>
            <a:r>
              <a:rPr lang="en-US" sz="2400" b="0" strike="noStrike" spc="-1" dirty="0">
                <a:solidFill>
                  <a:srgbClr val="2C8DD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- </a:t>
            </a:r>
            <a:r>
              <a:rPr lang="sr-Latn-RS" sz="2000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Tekuće</a:t>
            </a:r>
            <a:r>
              <a:rPr lang="x-none" sz="2000" b="0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provere, pisane provere, javni nastupi/prezentacije, završni ispiti</a:t>
            </a:r>
            <a:r>
              <a:rPr lang="en-US" sz="2000" b="0" strike="noStrike" spc="-1" dirty="0">
                <a:solidFill>
                  <a:srgbClr val="134A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endParaRPr lang="x-none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6"/>
          <p:cNvPicPr/>
          <p:nvPr/>
        </p:nvPicPr>
        <p:blipFill>
          <a:blip r:embed="rId2"/>
          <a:stretch/>
        </p:blipFill>
        <p:spPr>
          <a:xfrm>
            <a:off x="4680" y="0"/>
            <a:ext cx="12182040" cy="6857640"/>
          </a:xfrm>
          <a:prstGeom prst="rect">
            <a:avLst/>
          </a:prstGeom>
          <a:ln>
            <a:noFill/>
          </a:ln>
        </p:spPr>
      </p:pic>
      <p:sp>
        <p:nvSpPr>
          <p:cNvPr id="166" name="TextShape 1"/>
          <p:cNvSpPr txBox="1"/>
          <p:nvPr/>
        </p:nvSpPr>
        <p:spPr>
          <a:xfrm>
            <a:off x="865512" y="1277190"/>
            <a:ext cx="10841679" cy="1210644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sr-Latn-BA" sz="4000" b="0" strike="noStrike" spc="-1" dirty="0">
                <a:solidFill>
                  <a:srgbClr val="2C8DD1"/>
                </a:solidFill>
                <a:latin typeface="Microsoft YaHei"/>
                <a:ea typeface="Microsoft YaHei"/>
              </a:rPr>
              <a:t>Ekonomija u</a:t>
            </a:r>
            <a:r>
              <a:rPr lang="sr-Latn-BA" sz="4000" spc="-1" dirty="0">
                <a:solidFill>
                  <a:srgbClr val="2C8DD1"/>
                </a:solidFill>
                <a:latin typeface="Microsoft YaHei"/>
                <a:ea typeface="Microsoft YaHei"/>
              </a:rPr>
              <a:t> savremenom</a:t>
            </a:r>
            <a:r>
              <a:rPr lang="sr-Latn-BA" sz="4000" b="0" strike="noStrike" spc="-1" dirty="0">
                <a:solidFill>
                  <a:srgbClr val="2C8DD1"/>
                </a:solidFill>
                <a:latin typeface="Microsoft YaHei"/>
                <a:ea typeface="Microsoft YaHei"/>
              </a:rPr>
              <a:t> društvu (UN)</a:t>
            </a:r>
            <a:endParaRPr lang="sr-Latn-BA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TextShape 2"/>
          <p:cNvSpPr txBox="1"/>
          <p:nvPr/>
        </p:nvSpPr>
        <p:spPr>
          <a:xfrm>
            <a:off x="865512" y="2547576"/>
            <a:ext cx="11061720" cy="36450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8000"/>
          </a:bodyPr>
          <a:lstStyle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sr-Latn-BA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Naziv: </a:t>
            </a:r>
            <a:r>
              <a:rPr lang="sr-Latn-BA" sz="24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Diplomirani ekonomist</a:t>
            </a:r>
            <a:r>
              <a:rPr lang="sr-Latn-BA" sz="2400" b="1" spc="-1" dirty="0">
                <a:solidFill>
                  <a:srgbClr val="134A70"/>
                </a:solidFill>
                <a:latin typeface="Microsoft YaHei"/>
                <a:ea typeface="Microsoft YaHei"/>
              </a:rPr>
              <a:t>a</a:t>
            </a:r>
            <a:r>
              <a:rPr lang="sr-Latn-BA" sz="24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(UN)</a:t>
            </a:r>
            <a:endParaRPr lang="sr-Latn-BA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sr-Latn-BA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Nivo</a:t>
            </a:r>
            <a:r>
              <a:rPr lang="x-none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: VII (SOK)</a:t>
            </a:r>
            <a:endParaRPr lang="x-none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sr-Latn-BA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Način: redovni / vanredni</a:t>
            </a:r>
            <a:r>
              <a:rPr lang="x-none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</a:t>
            </a:r>
            <a:endParaRPr lang="en-US" sz="2400" b="0" strike="noStrike" spc="-1" dirty="0">
              <a:solidFill>
                <a:srgbClr val="134A70"/>
              </a:solidFill>
              <a:latin typeface="Microsoft YaHei"/>
              <a:ea typeface="Microsoft YaHei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sr-Latn-BA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Trajanje: </a:t>
            </a:r>
            <a:r>
              <a:rPr lang="sr-Latn-BA" sz="2400" b="1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3</a:t>
            </a:r>
            <a:r>
              <a:rPr lang="sr-Latn-BA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 godine, 180 ECTS</a:t>
            </a:r>
            <a:endParaRPr lang="sr-Latn-BA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134A70"/>
              </a:buClr>
              <a:buFont typeface="Arial"/>
              <a:buChar char="•"/>
            </a:pPr>
            <a:r>
              <a:rPr lang="sr-Latn-BA" sz="2400" b="0" strike="noStrike" spc="-1" dirty="0">
                <a:solidFill>
                  <a:srgbClr val="134A70"/>
                </a:solidFill>
                <a:latin typeface="Microsoft YaHei"/>
                <a:ea typeface="Microsoft YaHei"/>
              </a:rPr>
              <a:t>Stručna praksa (neobavezna)</a:t>
            </a:r>
            <a:endParaRPr lang="sr-Latn-BA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x-none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2C064A55-889C-4CC5-8693-81E5CF8A959F}"/>
              </a:ext>
            </a:extLst>
          </p:cNvPr>
          <p:cNvSpPr txBox="1"/>
          <p:nvPr/>
        </p:nvSpPr>
        <p:spPr>
          <a:xfrm>
            <a:off x="3300984" y="343089"/>
            <a:ext cx="94731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1" dirty="0">
                <a:solidFill>
                  <a:srgbClr val="2C8DD1"/>
                </a:solidFill>
                <a:latin typeface="Microsoft YaHei"/>
                <a:ea typeface="Microsoft YaHei"/>
              </a:rPr>
              <a:t>UNIVERZITET</a:t>
            </a:r>
            <a:r>
              <a:rPr lang="sr-Latn-RS" sz="2500" b="1" spc="-1" dirty="0">
                <a:solidFill>
                  <a:srgbClr val="2C8DD1"/>
                </a:solidFill>
                <a:latin typeface="Microsoft YaHei"/>
                <a:ea typeface="Microsoft YaHei"/>
              </a:rPr>
              <a:t>SKI STUDIJSKI PROGRAM</a:t>
            </a:r>
            <a:endParaRPr lang="sl-SI" sz="2500" b="1" spc="-1" dirty="0">
              <a:solidFill>
                <a:srgbClr val="2C8DD1"/>
              </a:solidFill>
              <a:latin typeface="Microsoft YaHei"/>
              <a:ea typeface="Microsoft YaHei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D78586F-7289-4B77-89E9-F9176F009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36" y="2403536"/>
            <a:ext cx="2526027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Modro-zelena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16615</TotalTime>
  <Words>1532</Words>
  <Application>Microsoft Office PowerPoint</Application>
  <PresentationFormat>Širokozaslonsko</PresentationFormat>
  <Paragraphs>274</Paragraphs>
  <Slides>20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10</vt:i4>
      </vt:variant>
      <vt:variant>
        <vt:lpstr>Tema</vt:lpstr>
      </vt:variant>
      <vt:variant>
        <vt:i4>3</vt:i4>
      </vt:variant>
      <vt:variant>
        <vt:lpstr>Naslovi diapozitivov</vt:lpstr>
      </vt:variant>
      <vt:variant>
        <vt:i4>20</vt:i4>
      </vt:variant>
    </vt:vector>
  </HeadingPairs>
  <TitlesOfParts>
    <vt:vector size="33" baseType="lpstr">
      <vt:lpstr>Microsoft YaHei</vt:lpstr>
      <vt:lpstr>Arial</vt:lpstr>
      <vt:lpstr>Calibri</vt:lpstr>
      <vt:lpstr>Calibri Light</vt:lpstr>
      <vt:lpstr>DejaVu Sans</vt:lpstr>
      <vt:lpstr>Franklin Gothic Book</vt:lpstr>
      <vt:lpstr>inherit</vt:lpstr>
      <vt:lpstr>Symbol</vt:lpstr>
      <vt:lpstr>Times New Roman</vt:lpstr>
      <vt:lpstr>Wingdings</vt:lpstr>
      <vt:lpstr>Office Theme</vt:lpstr>
      <vt:lpstr>Office Theme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UNIVRZITETSKI PROFESORI I SARADNICI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JEZIK</vt:lpstr>
      <vt:lpstr>PowerPointova predstavitev</vt:lpstr>
      <vt:lpstr>PowerPointova predstavitev</vt:lpstr>
      <vt:lpstr>DOKUMENTACIJA  za postupak priznavanja inostranog obrazovanja</vt:lpstr>
      <vt:lpstr>VAŽNI DATUMI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MEDNARODNA FAKULTETA ZA DRUŽBENE IN POSLOVNE ŠTUDIJE INTERNATIONAL SCHOOL FOR SOCIAL AND BUSINESS STUDIES</dc:title>
  <dc:subject/>
  <dc:creator>MFDPŠ</dc:creator>
  <dc:description/>
  <cp:lastModifiedBy>Mojca Klinc</cp:lastModifiedBy>
  <cp:revision>369</cp:revision>
  <cp:lastPrinted>2023-11-07T09:15:48Z</cp:lastPrinted>
  <dcterms:created xsi:type="dcterms:W3CDTF">2020-11-29T20:24:39Z</dcterms:created>
  <dcterms:modified xsi:type="dcterms:W3CDTF">2025-05-23T08:30:49Z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Širokozaslonsko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