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75"/>
  </p:normalViewPr>
  <p:slideViewPr>
    <p:cSldViewPr snapToGrid="0">
      <p:cViewPr varScale="1">
        <p:scale>
          <a:sx n="62" d="100"/>
          <a:sy n="62" d="100"/>
        </p:scale>
        <p:origin x="28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9959-9CE9-0145-953D-3DD181115EE5}" type="datetimeFigureOut">
              <a:rPr lang="pt-PT" smtClean="0"/>
              <a:t>08/11/24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062-1305-E949-920C-39AA3727B3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358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9959-9CE9-0145-953D-3DD181115EE5}" type="datetimeFigureOut">
              <a:rPr lang="pt-PT" smtClean="0"/>
              <a:t>08/11/24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062-1305-E949-920C-39AA3727B3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995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9959-9CE9-0145-953D-3DD181115EE5}" type="datetimeFigureOut">
              <a:rPr lang="pt-PT" smtClean="0"/>
              <a:t>08/11/24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062-1305-E949-920C-39AA3727B3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950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9959-9CE9-0145-953D-3DD181115EE5}" type="datetimeFigureOut">
              <a:rPr lang="pt-PT" smtClean="0"/>
              <a:t>08/11/24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062-1305-E949-920C-39AA3727B3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270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9959-9CE9-0145-953D-3DD181115EE5}" type="datetimeFigureOut">
              <a:rPr lang="pt-PT" smtClean="0"/>
              <a:t>08/11/24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062-1305-E949-920C-39AA3727B3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772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9959-9CE9-0145-953D-3DD181115EE5}" type="datetimeFigureOut">
              <a:rPr lang="pt-PT" smtClean="0"/>
              <a:t>08/11/24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062-1305-E949-920C-39AA3727B3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508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9959-9CE9-0145-953D-3DD181115EE5}" type="datetimeFigureOut">
              <a:rPr lang="pt-PT" smtClean="0"/>
              <a:t>08/11/24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062-1305-E949-920C-39AA3727B3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150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9959-9CE9-0145-953D-3DD181115EE5}" type="datetimeFigureOut">
              <a:rPr lang="pt-PT" smtClean="0"/>
              <a:t>08/11/24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062-1305-E949-920C-39AA3727B3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8330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9959-9CE9-0145-953D-3DD181115EE5}" type="datetimeFigureOut">
              <a:rPr lang="pt-PT" smtClean="0"/>
              <a:t>08/11/24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062-1305-E949-920C-39AA3727B3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906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9959-9CE9-0145-953D-3DD181115EE5}" type="datetimeFigureOut">
              <a:rPr lang="pt-PT" smtClean="0"/>
              <a:t>08/11/24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062-1305-E949-920C-39AA3727B3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223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9959-9CE9-0145-953D-3DD181115EE5}" type="datetimeFigureOut">
              <a:rPr lang="pt-PT" smtClean="0"/>
              <a:t>08/11/24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B062-1305-E949-920C-39AA3727B3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10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6D9959-9CE9-0145-953D-3DD181115EE5}" type="datetimeFigureOut">
              <a:rPr lang="pt-PT" smtClean="0"/>
              <a:t>08/11/24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A2B062-1305-E949-920C-39AA3727B3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028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77B8C-D92C-A182-226E-ADD0934BA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7353843"/>
            <a:ext cx="5829300" cy="4244622"/>
          </a:xfrm>
        </p:spPr>
        <p:txBody>
          <a:bodyPr>
            <a:normAutofit fontScale="90000"/>
          </a:bodyPr>
          <a:lstStyle/>
          <a:p>
            <a:pPr marL="107950" algn="l"/>
            <a:r>
              <a:rPr lang="pt-PT" sz="1600" b="1" dirty="0" err="1">
                <a:solidFill>
                  <a:schemeClr val="accent3">
                    <a:lumMod val="75000"/>
                  </a:schemeClr>
                </a:solidFill>
                <a:effectLst/>
                <a:latin typeface="Porto Sans Light"/>
                <a:ea typeface="Times New Roman" panose="02020603050405020304" pitchFamily="18" charset="0"/>
              </a:rPr>
              <a:t>Program</a:t>
            </a:r>
            <a:r>
              <a:rPr lang="pt-PT" sz="1600" b="1" dirty="0">
                <a:solidFill>
                  <a:schemeClr val="accent3">
                    <a:lumMod val="75000"/>
                  </a:schemeClr>
                </a:solidFill>
                <a:effectLst/>
                <a:latin typeface="Porto Sans Light"/>
                <a:ea typeface="Times New Roman" panose="02020603050405020304" pitchFamily="18" charset="0"/>
              </a:rPr>
              <a:t> </a:t>
            </a:r>
            <a:r>
              <a:rPr lang="pt-PT" sz="1600" b="1" dirty="0" err="1">
                <a:solidFill>
                  <a:schemeClr val="accent3">
                    <a:lumMod val="75000"/>
                  </a:schemeClr>
                </a:solidFill>
                <a:effectLst/>
                <a:latin typeface="Porto Sans Light"/>
                <a:ea typeface="Times New Roman" panose="02020603050405020304" pitchFamily="18" charset="0"/>
              </a:rPr>
              <a:t>Objectives</a:t>
            </a:r>
            <a:r>
              <a:rPr lang="pt-PT" sz="1600" b="1" dirty="0">
                <a:solidFill>
                  <a:schemeClr val="accent3">
                    <a:lumMod val="75000"/>
                  </a:schemeClr>
                </a:solidFill>
                <a:effectLst/>
                <a:latin typeface="Porto Sans Light"/>
                <a:ea typeface="Times New Roman" panose="02020603050405020304" pitchFamily="18" charset="0"/>
              </a:rPr>
              <a:t>:</a:t>
            </a:r>
            <a:b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PT" sz="1600" dirty="0">
                <a:solidFill>
                  <a:srgbClr val="FFFFFF"/>
                </a:solidFill>
                <a:effectLst/>
                <a:latin typeface="Porto Sans Light"/>
                <a:ea typeface="Times New Roman" panose="02020603050405020304" pitchFamily="18" charset="0"/>
              </a:rPr>
              <a:t> </a:t>
            </a:r>
            <a:b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PT" sz="16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Porto Sans Light"/>
                <a:ea typeface="Times New Roman" panose="02020603050405020304" pitchFamily="18" charset="0"/>
              </a:rPr>
              <a:t>Foundations of Data Science: Introduction to principles of statistical analysis, data mining, machine learning, and data </a:t>
            </a:r>
            <a:r>
              <a:rPr lang="en-US" sz="1600" dirty="0" err="1">
                <a:effectLst/>
                <a:latin typeface="Porto Sans Light"/>
                <a:ea typeface="Times New Roman" panose="02020603050405020304" pitchFamily="18" charset="0"/>
              </a:rPr>
              <a:t>visualisation</a:t>
            </a:r>
            <a:r>
              <a:rPr lang="en-US" sz="1600" dirty="0">
                <a:effectLst/>
                <a:latin typeface="Porto Sans Light"/>
                <a:ea typeface="Times New Roman" panose="02020603050405020304" pitchFamily="18" charset="0"/>
              </a:rPr>
              <a:t> techniques.</a:t>
            </a:r>
            <a:b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1600" dirty="0">
                <a:effectLst/>
                <a:latin typeface="Porto Sans Light"/>
                <a:ea typeface="Times New Roman" panose="02020603050405020304" pitchFamily="18" charset="0"/>
              </a:rPr>
              <a:t>Business Application: Learn how data science can address real-world business challenges.</a:t>
            </a:r>
            <a:b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1600" dirty="0">
                <a:effectLst/>
                <a:latin typeface="Porto Sans Light"/>
                <a:ea typeface="Times New Roman" panose="02020603050405020304" pitchFamily="18" charset="0"/>
              </a:rPr>
              <a:t>Practical Skill Development: Use tools and software like Python in hands-on projects.</a:t>
            </a:r>
            <a:b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1600" dirty="0">
                <a:effectLst/>
                <a:latin typeface="Porto Sans Light"/>
                <a:ea typeface="Times New Roman" panose="02020603050405020304" pitchFamily="18" charset="0"/>
              </a:rPr>
              <a:t>Cultural and Interdisciplinary Exchange: Collaborate with students from diverse backgrounds and fields.</a:t>
            </a:r>
            <a:b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1600" dirty="0">
                <a:effectLst/>
                <a:latin typeface="Porto Sans Light"/>
                <a:ea typeface="Times New Roman" panose="02020603050405020304" pitchFamily="18" charset="0"/>
              </a:rPr>
              <a:t>Critical Thinking and Problem Solving: Apply a structured and analytical approach to business challenges.</a:t>
            </a:r>
            <a:b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solidFill>
                  <a:srgbClr val="FFFFFF"/>
                </a:solidFill>
                <a:effectLst/>
                <a:latin typeface="Porto Sans Light"/>
                <a:ea typeface="Times New Roman" panose="02020603050405020304" pitchFamily="18" charset="0"/>
              </a:rPr>
              <a:t> </a:t>
            </a:r>
            <a:b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FFFFFF"/>
                </a:solidFill>
                <a:effectLst/>
                <a:latin typeface="Porto Sans Light"/>
                <a:ea typeface="Times New Roman" panose="02020603050405020304" pitchFamily="18" charset="0"/>
              </a:rPr>
              <a:t> </a:t>
            </a:r>
            <a:b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effectLst/>
                <a:latin typeface="Porto Sans Light"/>
                <a:ea typeface="Times New Roman" panose="02020603050405020304" pitchFamily="18" charset="0"/>
              </a:rPr>
              <a:t>Program Structure:</a:t>
            </a:r>
            <a:b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FFFFFF"/>
                </a:solidFill>
                <a:effectLst/>
                <a:latin typeface="Porto Sans Light"/>
                <a:ea typeface="Times New Roman" panose="02020603050405020304" pitchFamily="18" charset="0"/>
              </a:rPr>
              <a:t> </a:t>
            </a:r>
            <a:b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Porto Sans Light"/>
                <a:ea typeface="Times New Roman" panose="02020603050405020304" pitchFamily="18" charset="0"/>
              </a:rPr>
              <a:t>Total Duration: </a:t>
            </a:r>
            <a:r>
              <a:rPr lang="en-US" sz="1800" dirty="0">
                <a:effectLst/>
                <a:latin typeface="Porto Sans Light"/>
                <a:ea typeface="Times New Roman" panose="02020603050405020304" pitchFamily="18" charset="0"/>
              </a:rPr>
              <a:t>2 weeks</a:t>
            </a:r>
            <a:b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FFFFFF"/>
                </a:solidFill>
                <a:effectLst/>
                <a:latin typeface="Porto Sans Light"/>
                <a:ea typeface="Times New Roman" panose="02020603050405020304" pitchFamily="18" charset="0"/>
              </a:rPr>
              <a:t> </a:t>
            </a:r>
            <a:b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Porto Sans Light"/>
                <a:ea typeface="Times New Roman" panose="02020603050405020304" pitchFamily="18" charset="0"/>
              </a:rPr>
              <a:t>Week 1 (Online): </a:t>
            </a:r>
            <a:r>
              <a:rPr lang="en-US" sz="1800" dirty="0">
                <a:effectLst/>
                <a:latin typeface="Porto Sans Light"/>
                <a:ea typeface="Times New Roman" panose="02020603050405020304" pitchFamily="18" charset="0"/>
              </a:rPr>
              <a:t>Introduction to data science and analytics tools (Python and </a:t>
            </a:r>
            <a:r>
              <a:rPr lang="en-US" sz="1800" dirty="0" err="1">
                <a:effectLst/>
                <a:latin typeface="Porto Sans Light"/>
                <a:ea typeface="Times New Roman" panose="02020603050405020304" pitchFamily="18" charset="0"/>
              </a:rPr>
              <a:t>PowerBI</a:t>
            </a:r>
            <a:r>
              <a:rPr lang="en-US" sz="1800" dirty="0">
                <a:effectLst/>
                <a:latin typeface="Porto Sans Light"/>
                <a:ea typeface="Times New Roman" panose="02020603050405020304" pitchFamily="18" charset="0"/>
              </a:rPr>
              <a:t>).</a:t>
            </a:r>
            <a:b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Porto Sans Light"/>
                <a:ea typeface="Times New Roman" panose="02020603050405020304" pitchFamily="18" charset="0"/>
              </a:rPr>
              <a:t>Week 2 (On-site - </a:t>
            </a:r>
            <a:r>
              <a:rPr lang="en-US" sz="1800" dirty="0" err="1">
                <a:solidFill>
                  <a:schemeClr val="accent3">
                    <a:lumMod val="75000"/>
                  </a:schemeClr>
                </a:solidFill>
                <a:effectLst/>
                <a:latin typeface="Porto Sans Light"/>
                <a:ea typeface="Times New Roman" panose="02020603050405020304" pitchFamily="18" charset="0"/>
              </a:rPr>
              <a:t>Felgueiras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Porto Sans Light"/>
                <a:ea typeface="Times New Roman" panose="02020603050405020304" pitchFamily="18" charset="0"/>
              </a:rPr>
              <a:t>, Portugal): </a:t>
            </a:r>
            <a:r>
              <a:rPr lang="en-US" sz="1800" dirty="0">
                <a:effectLst/>
                <a:latin typeface="Porto Sans Light"/>
                <a:ea typeface="Times New Roman" panose="02020603050405020304" pitchFamily="18" charset="0"/>
              </a:rPr>
              <a:t>Advanced applications in machine learning and a company visit to LIPOR.</a:t>
            </a:r>
            <a:b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FFFFFF"/>
                </a:solidFill>
                <a:effectLst/>
                <a:latin typeface="Porto Sans Light"/>
                <a:ea typeface="Times New Roman" panose="02020603050405020304" pitchFamily="18" charset="0"/>
              </a:rPr>
              <a:t> </a:t>
            </a:r>
            <a:b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FFFFFF"/>
                </a:solidFill>
                <a:effectLst/>
                <a:latin typeface="Porto Sans Light"/>
                <a:ea typeface="Times New Roman" panose="02020603050405020304" pitchFamily="18" charset="0"/>
              </a:rPr>
              <a:t> </a:t>
            </a:r>
            <a:b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Porto Sans Light"/>
                <a:ea typeface="Times New Roman" panose="02020603050405020304" pitchFamily="18" charset="0"/>
              </a:rPr>
              <a:t>Online Week: </a:t>
            </a:r>
            <a:r>
              <a:rPr lang="en-US" sz="1800" dirty="0">
                <a:effectLst/>
                <a:latin typeface="Porto Sans Light"/>
                <a:ea typeface="Times New Roman" panose="02020603050405020304" pitchFamily="18" charset="0"/>
              </a:rPr>
              <a:t>April 7-11, 2025</a:t>
            </a:r>
            <a:b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Porto Sans Light"/>
                <a:ea typeface="Times New Roman" panose="02020603050405020304" pitchFamily="18" charset="0"/>
              </a:rPr>
              <a:t>On-site Week: </a:t>
            </a:r>
            <a:r>
              <a:rPr lang="en-US" sz="1800" dirty="0">
                <a:effectLst/>
                <a:latin typeface="Porto Sans Light"/>
                <a:ea typeface="Times New Roman" panose="02020603050405020304" pitchFamily="18" charset="0"/>
              </a:rPr>
              <a:t>May 12-16, 2025</a:t>
            </a:r>
            <a:b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FFFFFF"/>
                </a:solidFill>
                <a:effectLst/>
                <a:latin typeface="Porto Sans Light"/>
                <a:ea typeface="Times New Roman" panose="02020603050405020304" pitchFamily="18" charset="0"/>
              </a:rPr>
              <a:t> </a:t>
            </a:r>
            <a:b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FFFFFF"/>
                </a:solidFill>
                <a:effectLst/>
                <a:latin typeface="Porto Sans Light"/>
                <a:ea typeface="Times New Roman" panose="02020603050405020304" pitchFamily="18" charset="0"/>
              </a:rPr>
              <a:t> </a:t>
            </a:r>
            <a:b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effectLst/>
                <a:latin typeface="Porto Sans Light"/>
                <a:ea typeface="Times New Roman" panose="02020603050405020304" pitchFamily="18" charset="0"/>
              </a:rPr>
              <a:t>ECTS Credits and Funding:</a:t>
            </a:r>
            <a:b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solidFill>
                  <a:srgbClr val="FFFFFF"/>
                </a:solidFill>
                <a:effectLst/>
                <a:latin typeface="Porto Sans Light"/>
                <a:ea typeface="Times New Roman" panose="02020603050405020304" pitchFamily="18" charset="0"/>
              </a:rPr>
              <a:t> </a:t>
            </a:r>
            <a:b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effectLst/>
                <a:latin typeface="Porto Sans Light"/>
                <a:ea typeface="Times New Roman" panose="02020603050405020304" pitchFamily="18" charset="0"/>
              </a:rPr>
              <a:t>Credits: 3 ECTS</a:t>
            </a:r>
            <a:b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effectLst/>
                <a:latin typeface="Porto Sans Light"/>
                <a:ea typeface="Times New Roman" panose="02020603050405020304" pitchFamily="18" charset="0"/>
              </a:rPr>
              <a:t>Funding: Erasmus grants available to students from sending institutions. Additional support for sustainable travel options.</a:t>
            </a:r>
            <a:b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solidFill>
                  <a:srgbClr val="FFFFFF"/>
                </a:solidFill>
                <a:effectLst/>
                <a:latin typeface="Porto Sans Light"/>
                <a:ea typeface="Times New Roman" panose="02020603050405020304" pitchFamily="18" charset="0"/>
              </a:rPr>
              <a:t> </a:t>
            </a:r>
            <a:b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solidFill>
                  <a:schemeClr val="accent3">
                    <a:lumMod val="75000"/>
                  </a:schemeClr>
                </a:solidFill>
                <a:effectLst/>
                <a:latin typeface="Porto Sans Light"/>
                <a:ea typeface="Times New Roman" panose="02020603050405020304" pitchFamily="18" charset="0"/>
              </a:rPr>
              <a:t>Partners:</a:t>
            </a:r>
            <a:b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effectLst/>
                <a:latin typeface="Porto Sans Light"/>
                <a:ea typeface="Times New Roman" panose="02020603050405020304" pitchFamily="18" charset="0"/>
              </a:rPr>
              <a:t>University of Augsburg, Germany</a:t>
            </a:r>
            <a:b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600" dirty="0" err="1">
                <a:effectLst/>
                <a:latin typeface="Porto Sans Light"/>
                <a:ea typeface="Times New Roman" panose="02020603050405020304" pitchFamily="18" charset="0"/>
              </a:rPr>
              <a:t>Politehnica</a:t>
            </a:r>
            <a:r>
              <a:rPr lang="en-US" sz="1600" dirty="0">
                <a:effectLst/>
                <a:latin typeface="Porto Sans Light"/>
                <a:ea typeface="Times New Roman" panose="02020603050405020304" pitchFamily="18" charset="0"/>
              </a:rPr>
              <a:t> University of Timisoara, Romania</a:t>
            </a:r>
            <a:br>
              <a:rPr lang="pt-P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600" dirty="0">
                <a:effectLst/>
                <a:latin typeface="Porto Sans Light"/>
                <a:ea typeface="Times New Roman" panose="02020603050405020304" pitchFamily="18" charset="0"/>
              </a:rPr>
              <a:t>Polytechnic Institute of Porto - ESTG</a:t>
            </a:r>
            <a:b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FFFFFF"/>
                </a:solidFill>
                <a:effectLst/>
                <a:latin typeface="Porto Sans Light"/>
                <a:ea typeface="Times New Roman" panose="02020603050405020304" pitchFamily="18" charset="0"/>
              </a:rPr>
              <a:t> </a:t>
            </a:r>
            <a:b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lang="pt-PT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pt-PT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03697FA-0C97-2816-2AF2-AA8D79348BA4}"/>
              </a:ext>
            </a:extLst>
          </p:cNvPr>
          <p:cNvSpPr txBox="1"/>
          <p:nvPr/>
        </p:nvSpPr>
        <p:spPr>
          <a:xfrm>
            <a:off x="540327" y="4744318"/>
            <a:ext cx="5829299" cy="51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effectLst/>
                <a:latin typeface="Porto Sans Light"/>
                <a:ea typeface="Times New Roman" panose="02020603050405020304" pitchFamily="18" charset="0"/>
              </a:rPr>
              <a:t>Hands-On Project: Students will work on projects addressing real challenges at LIPOR, such as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Porto Sans Light"/>
                <a:ea typeface="Times New Roman" panose="02020603050405020304" pitchFamily="18" charset="0"/>
              </a:rPr>
              <a:t>analysing</a:t>
            </a:r>
            <a:r>
              <a:rPr lang="en-US" sz="1200" b="1" dirty="0">
                <a:solidFill>
                  <a:srgbClr val="000000"/>
                </a:solidFill>
                <a:effectLst/>
                <a:latin typeface="Porto Sans Light"/>
                <a:ea typeface="Times New Roman" panose="02020603050405020304" pitchFamily="18" charset="0"/>
              </a:rPr>
              <a:t> participation rates and performance in waste management systems.</a:t>
            </a:r>
            <a:endParaRPr lang="pt-PT" sz="1200" b="1" dirty="0"/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id="{9C885C03-B3AB-A102-DFF0-88C3C5CB92B2}"/>
              </a:ext>
            </a:extLst>
          </p:cNvPr>
          <p:cNvSpPr/>
          <p:nvPr/>
        </p:nvSpPr>
        <p:spPr>
          <a:xfrm>
            <a:off x="514350" y="5361709"/>
            <a:ext cx="5829300" cy="297180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id="{8D4FF972-57B0-4791-D5EB-C66991DC12B7}"/>
              </a:ext>
            </a:extLst>
          </p:cNvPr>
          <p:cNvSpPr/>
          <p:nvPr/>
        </p:nvSpPr>
        <p:spPr>
          <a:xfrm>
            <a:off x="514350" y="2054078"/>
            <a:ext cx="5829300" cy="2575954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9EE00B-C92A-6BC2-D257-34EE6D71D92F}"/>
              </a:ext>
            </a:extLst>
          </p:cNvPr>
          <p:cNvSpPr txBox="1"/>
          <p:nvPr/>
        </p:nvSpPr>
        <p:spPr>
          <a:xfrm>
            <a:off x="805294" y="1005009"/>
            <a:ext cx="47590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47D459"/>
                </a:solidFill>
                <a:effectLst/>
                <a:latin typeface="Porto Sans Light"/>
                <a:ea typeface="Times New Roman" panose="02020603050405020304" pitchFamily="18" charset="0"/>
              </a:rPr>
              <a:t>Blended Intensive Program (BIP)</a:t>
            </a:r>
          </a:p>
          <a:p>
            <a:pPr algn="ctr"/>
            <a:r>
              <a:rPr lang="en-US" sz="2400" b="1" dirty="0">
                <a:solidFill>
                  <a:srgbClr val="47D459"/>
                </a:solidFill>
                <a:latin typeface="Porto Sans Light"/>
                <a:ea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rgbClr val="47D459"/>
                </a:solidFill>
                <a:effectLst/>
                <a:latin typeface="Porto Sans Light"/>
                <a:ea typeface="Times New Roman" panose="02020603050405020304" pitchFamily="18" charset="0"/>
              </a:rPr>
              <a:t>Data Science for Business - </a:t>
            </a:r>
            <a:endParaRPr lang="pt-PT" sz="24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C975C55-833C-695B-27C3-8F9837951552}"/>
              </a:ext>
            </a:extLst>
          </p:cNvPr>
          <p:cNvSpPr txBox="1"/>
          <p:nvPr/>
        </p:nvSpPr>
        <p:spPr>
          <a:xfrm>
            <a:off x="514350" y="10812420"/>
            <a:ext cx="5829299" cy="3745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rgbClr val="000000"/>
                </a:solidFill>
                <a:effectLst/>
                <a:latin typeface="Porto Sans Light"/>
                <a:ea typeface="Times New Roman" panose="02020603050405020304" pitchFamily="18" charset="0"/>
              </a:rPr>
              <a:t>For more information, please contact </a:t>
            </a:r>
            <a:r>
              <a:rPr lang="en-GB" sz="1600" b="1" dirty="0" err="1">
                <a:solidFill>
                  <a:srgbClr val="000000"/>
                </a:solidFill>
                <a:effectLst/>
                <a:latin typeface="Porto Sans Light"/>
                <a:ea typeface="Times New Roman" panose="02020603050405020304" pitchFamily="18" charset="0"/>
              </a:rPr>
              <a:t>gri@estg.ipp.pt</a:t>
            </a:r>
            <a:r>
              <a:rPr lang="en-GB" sz="1600" b="1" dirty="0">
                <a:solidFill>
                  <a:srgbClr val="000000"/>
                </a:solidFill>
                <a:effectLst/>
                <a:latin typeface="Porto Sans Light"/>
                <a:ea typeface="Times New Roman" panose="02020603050405020304" pitchFamily="18" charset="0"/>
              </a:rPr>
              <a:t>.</a:t>
            </a:r>
            <a:endParaRPr lang="pt-PT" sz="1600" b="1" dirty="0"/>
          </a:p>
        </p:txBody>
      </p:sp>
      <p:pic>
        <p:nvPicPr>
          <p:cNvPr id="16" name="Gráfico 4">
            <a:extLst>
              <a:ext uri="{FF2B5EF4-FFF2-40B4-BE49-F238E27FC236}">
                <a16:creationId xmlns:a16="http://schemas.microsoft.com/office/drawing/2014/main" id="{37085442-4D67-8239-1401-04852A5D6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7719" y="303096"/>
            <a:ext cx="622935" cy="622935"/>
          </a:xfrm>
          <a:prstGeom prst="rect">
            <a:avLst/>
          </a:prstGeom>
        </p:spPr>
      </p:pic>
      <p:pic>
        <p:nvPicPr>
          <p:cNvPr id="17" name="Imagem 16" descr="Uma imagem com Gráficos, captura de ecrã, Saturação de cores, design gráfico&#10;&#10;Descrição gerada automaticamente">
            <a:extLst>
              <a:ext uri="{FF2B5EF4-FFF2-40B4-BE49-F238E27FC236}">
                <a16:creationId xmlns:a16="http://schemas.microsoft.com/office/drawing/2014/main" id="{BB48CAC2-2364-31ED-AF42-87C1EC942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169588"/>
            <a:ext cx="1205230" cy="587375"/>
          </a:xfrm>
          <a:prstGeom prst="rect">
            <a:avLst/>
          </a:prstGeom>
        </p:spPr>
      </p:pic>
      <p:pic>
        <p:nvPicPr>
          <p:cNvPr id="18" name="Imagem 17" descr="Uma imagem com texto, logótipo, Tipo de letra, design gráfico&#10;&#10;Descrição gerada automaticamente">
            <a:extLst>
              <a:ext uri="{FF2B5EF4-FFF2-40B4-BE49-F238E27FC236}">
                <a16:creationId xmlns:a16="http://schemas.microsoft.com/office/drawing/2014/main" id="{B6D083A4-DE1B-73C1-DCBE-FFFFCC801A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t="13672" r="21582" b="35351"/>
          <a:stretch/>
        </p:blipFill>
        <p:spPr>
          <a:xfrm>
            <a:off x="5896927" y="209273"/>
            <a:ext cx="685165" cy="677545"/>
          </a:xfrm>
          <a:prstGeom prst="ellipse">
            <a:avLst/>
          </a:prstGeom>
        </p:spPr>
      </p:pic>
      <p:pic>
        <p:nvPicPr>
          <p:cNvPr id="19" name="Gráfico 12">
            <a:extLst>
              <a:ext uri="{FF2B5EF4-FFF2-40B4-BE49-F238E27FC236}">
                <a16:creationId xmlns:a16="http://schemas.microsoft.com/office/drawing/2014/main" id="{F3397D3D-D8C5-B518-F9E7-144818AB54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5656" y="11578460"/>
            <a:ext cx="1229995" cy="451485"/>
          </a:xfrm>
          <a:prstGeom prst="rect">
            <a:avLst/>
          </a:prstGeom>
        </p:spPr>
      </p:pic>
      <p:pic>
        <p:nvPicPr>
          <p:cNvPr id="20" name="Gráfico 8">
            <a:extLst>
              <a:ext uri="{FF2B5EF4-FFF2-40B4-BE49-F238E27FC236}">
                <a16:creationId xmlns:a16="http://schemas.microsoft.com/office/drawing/2014/main" id="{A346EF78-E5A9-2717-3780-FB0F95DE68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33099" y="11612669"/>
            <a:ext cx="1579245" cy="429895"/>
          </a:xfrm>
          <a:prstGeom prst="rect">
            <a:avLst/>
          </a:prstGeom>
        </p:spPr>
      </p:pic>
      <p:pic>
        <p:nvPicPr>
          <p:cNvPr id="21" name="Imagem 20" descr="Uma imagem com texto, Tipo de letra, Azul elétrico, captura de ecrã&#10;&#10;Descrição gerada automaticamente">
            <a:extLst>
              <a:ext uri="{FF2B5EF4-FFF2-40B4-BE49-F238E27FC236}">
                <a16:creationId xmlns:a16="http://schemas.microsoft.com/office/drawing/2014/main" id="{BE20B585-4803-5F70-3E5A-5D6C106263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5870" y="11612669"/>
            <a:ext cx="1646555" cy="478790"/>
          </a:xfrm>
          <a:prstGeom prst="rect">
            <a:avLst/>
          </a:prstGeom>
        </p:spPr>
      </p:pic>
      <p:pic>
        <p:nvPicPr>
          <p:cNvPr id="3" name="Imagem 2" descr="ESTG_PPORTO">
            <a:extLst>
              <a:ext uri="{FF2B5EF4-FFF2-40B4-BE49-F238E27FC236}">
                <a16:creationId xmlns:a16="http://schemas.microsoft.com/office/drawing/2014/main" id="{6795D12E-F1F4-ADDC-72C1-25142C6FAF05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90" y="442407"/>
            <a:ext cx="1587500" cy="342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35922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293</Words>
  <Application>Microsoft Macintosh PowerPoint</Application>
  <PresentationFormat>Ecrã Panorâmico</PresentationFormat>
  <Paragraphs>5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Porto Sans Light</vt:lpstr>
      <vt:lpstr>Tema do Office</vt:lpstr>
      <vt:lpstr>Program Objectives:   - Foundations of Data Science: Introduction to principles of statistical analysis, data mining, machine learning, and data visualisation techniques. - Business Application: Learn how data science can address real-world business challenges. - Practical Skill Development: Use tools and software like Python in hands-on projects. - Cultural and Interdisciplinary Exchange: Collaborate with students from diverse backgrounds and fields. - Critical Thinking and Problem Solving: Apply a structured and analytical approach to business challenges.        Program Structure:   Total Duration: 2 weeks   Week 1 (Online): Introduction to data science and analytics tools (Python and PowerBI). Week 2 (On-site - Felgueiras, Portugal): Advanced applications in machine learning and a company visit to LIPOR.     Online Week: April 7-11, 2025 On-site Week: May 12-16, 2025     ECTS Credits and Funding:   Credits: 3 ECTS Funding: Erasmus grants available to students from sending institutions. Additional support for sustainable travel options.   Partners: University of Augsburg, Germany Politehnica University of Timisoara, Romania Polytechnic Institute of Porto - ESTG  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Isabel Coelho Borges</dc:creator>
  <cp:lastModifiedBy>Ana Isabel Coelho Borges</cp:lastModifiedBy>
  <cp:revision>6</cp:revision>
  <dcterms:created xsi:type="dcterms:W3CDTF">2024-11-06T14:50:25Z</dcterms:created>
  <dcterms:modified xsi:type="dcterms:W3CDTF">2024-11-08T09:43:06Z</dcterms:modified>
</cp:coreProperties>
</file>